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6" r:id="rId2"/>
    <p:sldId id="314" r:id="rId3"/>
    <p:sldId id="325" r:id="rId4"/>
    <p:sldId id="257" r:id="rId5"/>
    <p:sldId id="335" r:id="rId6"/>
    <p:sldId id="264" r:id="rId7"/>
    <p:sldId id="357" r:id="rId8"/>
    <p:sldId id="358" r:id="rId9"/>
    <p:sldId id="359" r:id="rId10"/>
    <p:sldId id="340" r:id="rId11"/>
    <p:sldId id="360" r:id="rId12"/>
    <p:sldId id="361" r:id="rId13"/>
    <p:sldId id="362" r:id="rId14"/>
    <p:sldId id="364" r:id="rId15"/>
    <p:sldId id="409" r:id="rId16"/>
    <p:sldId id="328" r:id="rId17"/>
    <p:sldId id="412" r:id="rId18"/>
    <p:sldId id="411" r:id="rId19"/>
    <p:sldId id="343" r:id="rId20"/>
    <p:sldId id="349" r:id="rId21"/>
    <p:sldId id="275" r:id="rId22"/>
    <p:sldId id="350" r:id="rId23"/>
    <p:sldId id="414" r:id="rId24"/>
    <p:sldId id="351" r:id="rId25"/>
    <p:sldId id="417" r:id="rId26"/>
    <p:sldId id="333" r:id="rId27"/>
    <p:sldId id="418" r:id="rId28"/>
    <p:sldId id="352" r:id="rId29"/>
    <p:sldId id="419" r:id="rId30"/>
    <p:sldId id="356" r:id="rId31"/>
    <p:sldId id="354" r:id="rId32"/>
    <p:sldId id="309" r:id="rId33"/>
    <p:sldId id="355" r:id="rId34"/>
    <p:sldId id="339" r:id="rId35"/>
    <p:sldId id="413" r:id="rId36"/>
    <p:sldId id="298" r:id="rId37"/>
    <p:sldId id="363" r:id="rId38"/>
    <p:sldId id="324" r:id="rId39"/>
    <p:sldId id="306" r:id="rId40"/>
    <p:sldId id="305" r:id="rId41"/>
    <p:sldId id="299" r:id="rId42"/>
    <p:sldId id="304" r:id="rId43"/>
    <p:sldId id="338" r:id="rId44"/>
    <p:sldId id="420" r:id="rId45"/>
    <p:sldId id="421" r:id="rId46"/>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1" autoAdjust="0"/>
    <p:restoredTop sz="91525" autoAdjust="0"/>
  </p:normalViewPr>
  <p:slideViewPr>
    <p:cSldViewPr snapToGrid="0">
      <p:cViewPr varScale="1">
        <p:scale>
          <a:sx n="101" d="100"/>
          <a:sy n="101" d="100"/>
        </p:scale>
        <p:origin x="1002" y="10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22/08/2023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22/08/2023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t>
            </a:r>
            <a:r>
              <a:rPr lang="pt-BR" sz="1200" dirty="0" err="1"/>
              <a:t>algortimos</a:t>
            </a:r>
            <a:r>
              <a:rPr lang="pt-BR" sz="1200" dirty="0"/>
              <a:t>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p>
          <a:p>
            <a:endParaRPr lang="pt-BR" dirty="0"/>
          </a:p>
          <a:p>
            <a:r>
              <a:rPr lang="pt-BR" dirty="0"/>
              <a:t>Então, em vez de você tentar descobrir as regras que agem sobre os dados para lhe dar uma resposta, e se você fizer o contrário e fornecer as respostas com os dados e tiver um computador que pode descobrir as regras que irão combiná-los juntos?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03382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aprendizado de máquina, a generalização refere-se à capacidade de um modelo treinado em um conjunto de dados específico de realizar predições precisas e acuradas em dados que nunca foram vistos durante o processo de treinamento.</a:t>
            </a:r>
          </a:p>
          <a:p>
            <a:pPr algn="l"/>
            <a:r>
              <a:rPr lang="pt-BR" b="0" i="0" dirty="0">
                <a:solidFill>
                  <a:srgbClr val="374151"/>
                </a:solidFill>
                <a:effectLst/>
                <a:latin typeface="Söhne"/>
              </a:rPr>
              <a:t>Quando um modelo é treinado em um conjunto de dados, ele busca aprender padrões e regras que governam os relacionamentos entre as entradas e as saídas desse conjunto. A generalização ocorre quando o modelo consegue aplicar esse conhecimento aprendido para fazer predições em novos dados que não foram usados durante o treinamento. Em outras palavras, um modelo generalizado é capaz de "generalizar" o conhecimento adquirido com o conjunto de treinamento para realizar previsões precisas em situações desconhecidas.</a:t>
            </a:r>
          </a:p>
          <a:p>
            <a:pPr algn="l"/>
            <a:r>
              <a:rPr lang="pt-BR" b="0" i="0" dirty="0">
                <a:solidFill>
                  <a:srgbClr val="374151"/>
                </a:solidFill>
                <a:effectLst/>
                <a:latin typeface="Söhne"/>
              </a:rPr>
              <a:t>A generalização é um aspecto crítico do aprendizado de máquina, pois o objetivo é que o modelo seja capaz de lidar efetivamente com dados do mundo real, que podem ser diferentes ou conter variações em relação ao conjunto de treinamento. Um modelo que generaliza bem evita problemas de </a:t>
            </a:r>
            <a:r>
              <a:rPr lang="pt-BR" b="0" i="0" dirty="0" err="1">
                <a:solidFill>
                  <a:srgbClr val="374151"/>
                </a:solidFill>
                <a:effectLst/>
                <a:latin typeface="Söhne"/>
              </a:rPr>
              <a:t>superajuste</a:t>
            </a:r>
            <a:r>
              <a:rPr lang="pt-BR" b="0" i="0" dirty="0">
                <a:solidFill>
                  <a:srgbClr val="374151"/>
                </a:solidFill>
                <a:effectLst/>
                <a:latin typeface="Söhne"/>
              </a:rPr>
              <a:t> (</a:t>
            </a:r>
            <a:r>
              <a:rPr lang="pt-BR" b="0" i="0" dirty="0" err="1">
                <a:solidFill>
                  <a:srgbClr val="374151"/>
                </a:solidFill>
                <a:effectLst/>
                <a:latin typeface="Söhne"/>
              </a:rPr>
              <a:t>overfitting</a:t>
            </a:r>
            <a:r>
              <a:rPr lang="pt-BR" b="0" i="0" dirty="0">
                <a:solidFill>
                  <a:srgbClr val="374151"/>
                </a:solidFill>
                <a:effectLst/>
                <a:latin typeface="Söhne"/>
              </a:rPr>
              <a:t>), onde ele se torna muito específico para o conjunto de treinamento e tem um desempenho inferior em novos dados, ou problemas de </a:t>
            </a:r>
            <a:r>
              <a:rPr lang="pt-BR" b="0" i="0" dirty="0" err="1">
                <a:solidFill>
                  <a:srgbClr val="374151"/>
                </a:solidFill>
                <a:effectLst/>
                <a:latin typeface="Söhne"/>
              </a:rPr>
              <a:t>subajuste</a:t>
            </a:r>
            <a:r>
              <a:rPr lang="pt-BR" b="0" i="0" dirty="0">
                <a:solidFill>
                  <a:srgbClr val="374151"/>
                </a:solidFill>
                <a:effectLst/>
                <a:latin typeface="Söhne"/>
              </a:rPr>
              <a:t> (</a:t>
            </a:r>
            <a:r>
              <a:rPr lang="pt-BR" b="0" i="0" dirty="0" err="1">
                <a:solidFill>
                  <a:srgbClr val="374151"/>
                </a:solidFill>
                <a:effectLst/>
                <a:latin typeface="Söhne"/>
              </a:rPr>
              <a:t>underfitting</a:t>
            </a:r>
            <a:r>
              <a:rPr lang="pt-BR" b="0" i="0" dirty="0">
                <a:solidFill>
                  <a:srgbClr val="374151"/>
                </a:solidFill>
                <a:effectLst/>
                <a:latin typeface="Söhne"/>
              </a:rPr>
              <a:t>), onde ele não captura adequadamente os padrões do conjunto de treinamento e também não tem um desempenho satisfatório em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29632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a:t>Semi-Supervisionado</a:t>
            </a:r>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26384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a:t>
            </a:r>
            <a:r>
              <a:rPr lang="pt-BR" sz="1200" dirty="0" err="1"/>
              <a:t>features</a:t>
            </a:r>
            <a:r>
              <a:rPr lang="pt-BR" sz="1200" dirty="0"/>
              <a:t>)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a:t>
            </a:r>
            <a:r>
              <a:rPr lang="pt-BR" sz="1200" baseline="0" dirty="0" err="1"/>
              <a:t>features</a:t>
            </a:r>
            <a:r>
              <a:rPr lang="pt-BR" sz="1200" baseline="0" dirty="0"/>
              <a:t>.</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a:t>
            </a:r>
            <a:r>
              <a:rPr lang="pt-BR" sz="1200" baseline="0" dirty="0" err="1"/>
              <a:t>features</a:t>
            </a:r>
            <a:r>
              <a:rPr lang="pt-BR" sz="1200" baseline="0" dirty="0"/>
              <a:t>, ou seja, aprender vetores de saída com menor dimensão mas que ainda representem bem o vetor de entrada (ou seja, sem perder muito da informação contida nos dados originais).</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a:t>
            </a:r>
            <a:r>
              <a:rPr lang="pt-BR" sz="1200" b="0" baseline="0" dirty="0" err="1"/>
              <a:t>features</a:t>
            </a:r>
            <a:r>
              <a:rPr lang="pt-BR" sz="1200" b="0" baseline="0" dirty="0"/>
              <a:t>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a:t>
            </a:r>
            <a:r>
              <a:rPr lang="pt-BR" sz="1200" b="0" i="1" baseline="0" dirty="0" err="1"/>
              <a:t>code</a:t>
            </a:r>
            <a:r>
              <a:rPr lang="pt-BR" sz="1200" b="0" i="1" baseline="0" dirty="0"/>
              <a:t>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a:t>
            </a:r>
            <a:r>
              <a:rPr lang="pt-BR" sz="1200" baseline="0" dirty="0" err="1"/>
              <a:t>features</a:t>
            </a:r>
            <a:r>
              <a:rPr lang="pt-BR" sz="1200" baseline="0" dirty="0"/>
              <a:t>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a:t>
            </a:r>
            <a:r>
              <a:rPr lang="pt-BR" sz="1200" dirty="0" err="1"/>
              <a:t>news</a:t>
            </a:r>
            <a:r>
              <a:rPr lang="pt-BR" sz="1200" dirty="0"/>
              <a:t>,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59117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19412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848294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230142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32</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33</a:t>
            </a:fld>
            <a:endParaRPr lang="pt-BR"/>
          </a:p>
        </p:txBody>
      </p:sp>
    </p:spTree>
    <p:extLst>
      <p:ext uri="{BB962C8B-B14F-4D97-AF65-F5344CB8AC3E}">
        <p14:creationId xmlns:p14="http://schemas.microsoft.com/office/powerpoint/2010/main" val="359081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2548539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https://drive.google.com/drive/folders/1IyIIMu1w6POBhrVnw11yqXXy6BjC439j?usp=sharing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647167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aprender com a experiência e se adaptar a novas situações e ambientes.</a:t>
            </a:r>
          </a:p>
          <a:p>
            <a:pPr marL="228600" indent="-228600" algn="l">
              <a:buFont typeface="+mj-lt"/>
              <a:buAutoNum type="arabicPeriod"/>
            </a:pPr>
            <a:r>
              <a:rPr lang="pt-BR" b="0" i="0" dirty="0">
                <a:solidFill>
                  <a:srgbClr val="374151"/>
                </a:solidFill>
                <a:effectLst/>
                <a:latin typeface="Söhne"/>
              </a:rPr>
              <a:t>Raciocínio e tomada de decisões: A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Embora ainda em estágios iniciais, algumas pesquisas buscam capacitar máquinas para gerar arte, música e outras formas de expressão criativa.</a:t>
            </a:r>
          </a:p>
          <a:p>
            <a:pPr marL="228600" indent="-228600" algn="l">
              <a:buFont typeface="+mj-lt"/>
              <a:buAutoNum type="arabicPeriod"/>
            </a:pPr>
            <a:r>
              <a:rPr lang="pt-BR" b="0" i="0" dirty="0">
                <a:solidFill>
                  <a:srgbClr val="374151"/>
                </a:solidFill>
                <a:effectLst/>
                <a:latin typeface="Söhne"/>
              </a:rPr>
              <a:t>Comunicação e linguagem: A IA procura entender e interagir com os seres humanos em linguagem natural, permitindo a comunicação bidirecional de forma mais natural.</a:t>
            </a:r>
          </a:p>
          <a:p>
            <a:pPr marL="228600" indent="-228600" algn="l">
              <a:buFont typeface="+mj-lt"/>
              <a:buAutoNum type="arabicPeriod"/>
            </a:pPr>
            <a:r>
              <a:rPr lang="pt-BR" b="0" i="0" dirty="0">
                <a:solidFill>
                  <a:srgbClr val="374151"/>
                </a:solidFill>
                <a:effectLst/>
                <a:latin typeface="Söhne"/>
              </a:rPr>
              <a:t>Controle de movimento e coordenação: capacidade de controlar movimentos físicos.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502341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579446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22/08/2023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22/08/2023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22/08/2023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22/08/2023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22/08/2023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22/08/2023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22/08/2023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22/08/2023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22/08/2023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22/08/2023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22/08/2023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22/08/2023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26.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jpeg"/></Relationships>
</file>

<file path=ppt/slides/_rels/slide32.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33.xml.rels><?xml version="1.0" encoding="UTF-8" standalone="yes"?>
<Relationships xmlns="http://schemas.openxmlformats.org/package/2006/relationships"><Relationship Id="rId3" Type="http://schemas.openxmlformats.org/officeDocument/2006/relationships/hyperlink" Target="https://drive.google.com/file/d/1AORykPraAlDC_wTOgjM_aAzVJ11IF29P/view?usp=sharin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hyperlink" Target="https://jupyter.or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5.xml.rels><?xml version="1.0" encoding="UTF-8" standalone="yes"?>
<Relationships xmlns="http://schemas.openxmlformats.org/package/2006/relationships"><Relationship Id="rId3" Type="http://schemas.openxmlformats.org/officeDocument/2006/relationships/hyperlink" Target="https://tinyurl.com/mp64ksy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Introdução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664200" y="1825624"/>
            <a:ext cx="6350000" cy="5032376"/>
          </a:xfrm>
        </p:spPr>
        <p:txBody>
          <a:bodyPr/>
          <a:lstStyle/>
          <a:p>
            <a:pPr marL="171450" indent="-171450"/>
            <a:r>
              <a:rPr lang="pt-BR" b="1" dirty="0"/>
              <a:t>Definição formal</a:t>
            </a:r>
            <a:r>
              <a:rPr lang="pt-BR" dirty="0"/>
              <a:t>: Capacidade de uma máquina de </a:t>
            </a:r>
            <a:r>
              <a:rPr lang="pt-BR" b="1" i="1" dirty="0"/>
              <a:t>receber estímulos </a:t>
            </a:r>
            <a:r>
              <a:rPr lang="pt-BR" dirty="0"/>
              <a:t>vindos do ambiente, </a:t>
            </a:r>
            <a:r>
              <a:rPr lang="pt-BR" b="1" i="1" dirty="0"/>
              <a:t>interpretá-los</a:t>
            </a:r>
            <a:r>
              <a:rPr lang="pt-BR" dirty="0"/>
              <a:t>, </a:t>
            </a:r>
            <a:r>
              <a:rPr lang="pt-BR" b="1" i="1" dirty="0"/>
              <a:t>aprender</a:t>
            </a:r>
            <a:r>
              <a:rPr lang="pt-BR" dirty="0"/>
              <a:t> com eles e usar o </a:t>
            </a:r>
            <a:r>
              <a:rPr lang="pt-BR" b="1" i="1" dirty="0"/>
              <a:t>conhecimento adquirido </a:t>
            </a:r>
            <a:r>
              <a:rPr lang="pt-BR" dirty="0"/>
              <a:t>para </a:t>
            </a:r>
            <a:r>
              <a:rPr lang="pt-BR" b="1" i="1" dirty="0"/>
              <a:t>tomar decisões e resolver problemas</a:t>
            </a:r>
            <a:r>
              <a:rPr lang="pt-BR" dirty="0"/>
              <a:t>.</a:t>
            </a:r>
          </a:p>
          <a:p>
            <a:pPr marL="171450" indent="-171450"/>
            <a:r>
              <a:rPr lang="pt-BR" dirty="0"/>
              <a:t>Porém, criar máquinas que emulem as nossas capacidades, não é uma tarefa simples.</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372" y="1732602"/>
            <a:ext cx="2342628" cy="156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0883" y="3293249"/>
            <a:ext cx="2340971" cy="1560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ficial intelligence, revealed - Engineering at Meta">
            <a:extLst>
              <a:ext uri="{FF2B5EF4-FFF2-40B4-BE49-F238E27FC236}">
                <a16:creationId xmlns:a16="http://schemas.microsoft.com/office/drawing/2014/main" id="{A58262FD-C7C2-A1AE-1C20-7AE8158A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3" y="4978785"/>
            <a:ext cx="2738717" cy="169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885721" y="1825624"/>
            <a:ext cx="6141179" cy="5032375"/>
          </a:xfrm>
        </p:spPr>
        <p:txBody>
          <a:bodyPr>
            <a:normAutofit/>
          </a:bodyPr>
          <a:lstStyle/>
          <a:p>
            <a:r>
              <a:rPr lang="pt-BR" dirty="0"/>
              <a:t>Portanto, como criar </a:t>
            </a:r>
            <a:r>
              <a:rPr lang="pt-BR" sz="2800" dirty="0"/>
              <a:t>máquinas que imitem a inteligência humana é um </a:t>
            </a:r>
            <a:r>
              <a:rPr lang="pt-BR" b="1" i="1" dirty="0"/>
              <a:t>problema muito complexo e difícil de ser resolvido de uma só vez</a:t>
            </a:r>
            <a:r>
              <a:rPr lang="pt-BR" sz="2800" dirty="0"/>
              <a:t>, </a:t>
            </a:r>
            <a:r>
              <a:rPr lang="pt-BR" sz="2800" b="1" i="1" dirty="0">
                <a:solidFill>
                  <a:srgbClr val="00B050"/>
                </a:solidFill>
              </a:rPr>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id="{32ACFE86-5A6F-F617-D725-A13799EAC500}"/>
              </a:ext>
            </a:extLst>
          </p:cNvPr>
          <p:cNvSpPr/>
          <p:nvPr/>
        </p:nvSpPr>
        <p:spPr>
          <a:xfrm>
            <a:off x="757026" y="2204154"/>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id="{555F1D6B-9A71-6776-0348-F64A8C661240}"/>
              </a:ext>
            </a:extLst>
          </p:cNvPr>
          <p:cNvGrpSpPr/>
          <p:nvPr/>
        </p:nvGrpSpPr>
        <p:grpSpPr>
          <a:xfrm>
            <a:off x="757026" y="2850485"/>
            <a:ext cx="4141448" cy="2277374"/>
            <a:chOff x="8050552" y="3475960"/>
            <a:chExt cx="4141448" cy="2277374"/>
          </a:xfrm>
        </p:grpSpPr>
        <p:grpSp>
          <p:nvGrpSpPr>
            <p:cNvPr id="6" name="Agrupar 5">
              <a:extLst>
                <a:ext uri="{FF2B5EF4-FFF2-40B4-BE49-F238E27FC236}">
                  <a16:creationId xmlns:a16="http://schemas.microsoft.com/office/drawing/2014/main"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id="{C2161EBA-B881-143F-1862-DD68CCC48D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id="{BE63D26C-3411-EE09-6FD2-80AE418BA9B9}"/>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7" name="TextBox 5">
              <a:extLst>
                <a:ext uri="{FF2B5EF4-FFF2-40B4-BE49-F238E27FC236}">
                  <a16:creationId xmlns:a16="http://schemas.microsoft.com/office/drawing/2014/main"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14" name="TextBox 7">
              <a:extLst>
                <a:ext uri="{FF2B5EF4-FFF2-40B4-BE49-F238E27FC236}">
                  <a16:creationId xmlns:a16="http://schemas.microsoft.com/office/drawing/2014/main"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422900" y="1825624"/>
            <a:ext cx="6604001" cy="5032375"/>
          </a:xfrm>
        </p:spPr>
        <p:txBody>
          <a:bodyPr>
            <a:noAutofit/>
          </a:bodyPr>
          <a:lstStyle/>
          <a:p>
            <a:r>
              <a:rPr lang="pt-BR"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id="{EE7DEA1D-E28F-3462-6FA3-07D382DA3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id="{FCC9FA83-554E-C008-34CE-F68C950471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270500" y="1825624"/>
            <a:ext cx="6756400" cy="5032375"/>
          </a:xfrm>
        </p:spPr>
        <p:txBody>
          <a:bodyPr>
            <a:noAutofit/>
          </a:bodyPr>
          <a:lstStyle/>
          <a:p>
            <a:r>
              <a:rPr lang="pt-BR" dirty="0"/>
              <a:t>Visão computacional.</a:t>
            </a:r>
          </a:p>
          <a:p>
            <a:pPr lvl="1">
              <a:buFont typeface="Wingdings" panose="05000000000000000000" pitchFamily="2" charset="2"/>
              <a:buChar char="§"/>
            </a:pPr>
            <a:r>
              <a:rPr lang="pt-BR" dirty="0"/>
              <a:t>Compreensão e interpretação de imagens e vídeos.</a:t>
            </a:r>
          </a:p>
          <a:p>
            <a:r>
              <a:rPr lang="pt-BR" dirty="0"/>
              <a:t>Robótica.</a:t>
            </a:r>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dirty="0"/>
              <a:t>Inteligência artificial geral.</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id="{35065569-7BE8-489D-0FAD-A647CF080D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id="{854161AE-01D0-81CA-B924-09F62CFF18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id="{F3A3E163-B0BB-082E-70BB-B87DC7C093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3849B-644D-FED7-516E-27A821F7045E}"/>
              </a:ext>
            </a:extLst>
          </p:cNvPr>
          <p:cNvSpPr>
            <a:spLocks noGrp="1"/>
          </p:cNvSpPr>
          <p:nvPr>
            <p:ph type="title"/>
          </p:nvPr>
        </p:nvSpPr>
        <p:spPr>
          <a:xfrm>
            <a:off x="838200" y="225425"/>
            <a:ext cx="10515600" cy="1325563"/>
          </a:xfrm>
        </p:spPr>
        <p:txBody>
          <a:bodyPr/>
          <a:lstStyle/>
          <a:p>
            <a:r>
              <a:rPr lang="pt-BR" dirty="0"/>
              <a:t>Foco do curso</a:t>
            </a:r>
          </a:p>
        </p:txBody>
      </p:sp>
      <p:sp>
        <p:nvSpPr>
          <p:cNvPr id="3" name="Espaço Reservado para Conteúdo 2">
            <a:extLst>
              <a:ext uri="{FF2B5EF4-FFF2-40B4-BE49-F238E27FC236}">
                <a16:creationId xmlns:a16="http://schemas.microsoft.com/office/drawing/2014/main" id="{47D41DBA-80EB-D6C3-64F1-FDAB2FD45EF1}"/>
              </a:ext>
            </a:extLst>
          </p:cNvPr>
          <p:cNvSpPr>
            <a:spLocks noGrp="1"/>
          </p:cNvSpPr>
          <p:nvPr>
            <p:ph idx="1"/>
          </p:nvPr>
        </p:nvSpPr>
        <p:spPr>
          <a:xfrm>
            <a:off x="838199" y="1635124"/>
            <a:ext cx="11214253" cy="5210176"/>
          </a:xfrm>
        </p:spPr>
        <p:txBody>
          <a:bodyPr>
            <a:normAutofit lnSpcReduction="10000"/>
          </a:bodyPr>
          <a:lstStyle/>
          <a:p>
            <a:r>
              <a:rPr lang="pt-BR" dirty="0"/>
              <a:t>Como vimos, IA é um área muito ampla e não teríamos tempo para ver todas as subáreas.</a:t>
            </a:r>
          </a:p>
          <a:p>
            <a:r>
              <a:rPr lang="pt-BR" dirty="0"/>
              <a:t>Assim, focaremos no estudo dos fundamentos do </a:t>
            </a:r>
            <a:r>
              <a:rPr lang="pt-BR" b="1" i="1" dirty="0"/>
              <a:t>aprendizado de máquina</a:t>
            </a:r>
            <a:r>
              <a:rPr lang="pt-BR" dirty="0"/>
              <a:t>.</a:t>
            </a:r>
            <a:endParaRPr lang="pt-BR" b="1" i="1" dirty="0"/>
          </a:p>
          <a:p>
            <a:r>
              <a:rPr lang="pt-BR" b="1" dirty="0"/>
              <a:t>Por quê?</a:t>
            </a:r>
          </a:p>
          <a:p>
            <a:pPr lvl="1">
              <a:buFont typeface="Wingdings" panose="05000000000000000000" pitchFamily="2" charset="2"/>
              <a:buChar char="§"/>
            </a:pPr>
            <a:r>
              <a:rPr lang="pt-BR" b="1" i="1" dirty="0"/>
              <a:t>Caixa de ferramentas</a:t>
            </a:r>
            <a:r>
              <a:rPr lang="pt-BR" dirty="0"/>
              <a:t>: ML oferece </a:t>
            </a:r>
            <a:r>
              <a:rPr lang="pt-BR" b="1" i="1" dirty="0"/>
              <a:t>ferramentas importantes para a análise e solução eficiente de vários problemas </a:t>
            </a:r>
            <a:r>
              <a:rPr lang="pt-BR" dirty="0"/>
              <a:t>em várias áreas, incluindo telecomunicações.</a:t>
            </a:r>
          </a:p>
          <a:p>
            <a:pPr lvl="1">
              <a:buFont typeface="Wingdings" panose="05000000000000000000" pitchFamily="2" charset="2"/>
              <a:buChar char="§"/>
            </a:pPr>
            <a:r>
              <a:rPr lang="pt-BR" b="1" i="1" dirty="0"/>
              <a:t>Redução de complexidade e custo</a:t>
            </a:r>
            <a:r>
              <a:rPr lang="pt-BR" dirty="0"/>
              <a:t>: </a:t>
            </a:r>
            <a:r>
              <a:rPr lang="pt-BR" sz="2400" dirty="0"/>
              <a:t>ML pode reduzir o custo e a complexidade computacional de procedimentos e processos que muitas vezes têm desempenho ótimo na teoria, mas que não são usados na prática devido a sua alta complexidade e/ou custo proibitivo.</a:t>
            </a:r>
            <a:endParaRPr lang="pt-BR" dirty="0"/>
          </a:p>
          <a:p>
            <a:pPr lvl="1">
              <a:buFont typeface="Wingdings" panose="05000000000000000000" pitchFamily="2" charset="2"/>
              <a:buChar char="§"/>
            </a:pPr>
            <a:r>
              <a:rPr lang="pt-BR" b="1" i="1" dirty="0"/>
              <a:t>Oportunidades</a:t>
            </a:r>
            <a:r>
              <a:rPr lang="pt-BR" dirty="0"/>
              <a:t>: existem muitos </a:t>
            </a:r>
            <a:r>
              <a:rPr lang="pt-BR" b="1" i="1" dirty="0"/>
              <a:t>empregos</a:t>
            </a:r>
            <a:r>
              <a:rPr lang="pt-BR" dirty="0"/>
              <a:t> na área de análise, ciência e engenharia de dados, além de </a:t>
            </a:r>
            <a:r>
              <a:rPr lang="pt-BR" b="1" i="1" dirty="0"/>
              <a:t>pesquisas inovadoras</a:t>
            </a:r>
            <a:r>
              <a:rPr lang="pt-BR" dirty="0"/>
              <a:t>, que usam ML para a solução de problemas em diversas áreas.</a:t>
            </a:r>
          </a:p>
        </p:txBody>
      </p:sp>
      <p:pic>
        <p:nvPicPr>
          <p:cNvPr id="4" name="Picture 4" descr="Image result for aprendizado de máquina">
            <a:extLst>
              <a:ext uri="{FF2B5EF4-FFF2-40B4-BE49-F238E27FC236}">
                <a16:creationId xmlns:a16="http://schemas.microsoft.com/office/drawing/2014/main"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546427" y="91202"/>
            <a:ext cx="1734146" cy="150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071" y="49134"/>
            <a:ext cx="2860674" cy="150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201" y="1825624"/>
            <a:ext cx="8427219" cy="5032376"/>
          </a:xfrm>
        </p:spPr>
        <p:txBody>
          <a:bodyPr>
            <a:normAutofit lnSpcReduction="10000"/>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solidFill>
                  <a:srgbClr val="00B0F0"/>
                </a:solidFill>
              </a:rPr>
              <a:t>aprender sem serem explicitamente programados</a:t>
            </a:r>
            <a:r>
              <a:rPr lang="pt-BR" dirty="0"/>
              <a:t>.”</a:t>
            </a:r>
          </a:p>
          <a:p>
            <a:r>
              <a:rPr lang="pt-BR" dirty="0"/>
              <a:t>Mas como eles aprendem? </a:t>
            </a:r>
          </a:p>
          <a:p>
            <a:pPr lvl="1">
              <a:buFont typeface="Wingdings" panose="05000000000000000000" pitchFamily="2" charset="2"/>
              <a:buChar char="§"/>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i.e., eles </a:t>
            </a:r>
            <a:r>
              <a:rPr lang="pt-BR" b="1" i="1" dirty="0"/>
              <a:t>aprendem automaticamente </a:t>
            </a:r>
            <a:r>
              <a:rPr lang="pt-BR" dirty="0"/>
              <a:t>(através de treinamento) uma </a:t>
            </a:r>
            <a:r>
              <a:rPr lang="pt-BR" b="1" i="1" dirty="0"/>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5420" y="1955359"/>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1" r="19983"/>
          <a:stretch/>
        </p:blipFill>
        <p:spPr bwMode="auto">
          <a:xfrm>
            <a:off x="9265420" y="5369008"/>
            <a:ext cx="2819255" cy="12059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3446" y="328439"/>
            <a:ext cx="2421229" cy="1361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4 Top Machine Learning Applications &amp; Examples for 2023 | Built In">
            <a:extLst>
              <a:ext uri="{FF2B5EF4-FFF2-40B4-BE49-F238E27FC236}">
                <a16:creationId xmlns:a16="http://schemas.microsoft.com/office/drawing/2014/main" id="{0EF40590-4520-4C15-5BBF-7561C78251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0239" y="3498656"/>
            <a:ext cx="2354436"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Programação tradicional</a:t>
            </a:r>
          </a:p>
        </p:txBody>
      </p:sp>
      <p:sp>
        <p:nvSpPr>
          <p:cNvPr id="3" name="Content Placeholder 2"/>
          <p:cNvSpPr>
            <a:spLocks noGrp="1"/>
          </p:cNvSpPr>
          <p:nvPr>
            <p:ph idx="1"/>
          </p:nvPr>
        </p:nvSpPr>
        <p:spPr>
          <a:xfrm>
            <a:off x="838200" y="1825625"/>
            <a:ext cx="11104084" cy="4351338"/>
          </a:xfrm>
        </p:spPr>
        <p:txBody>
          <a:bodyPr/>
          <a:lstStyle/>
          <a:p>
            <a:r>
              <a:rPr lang="pt-BR" dirty="0"/>
              <a:t>Para entendermos o que é o aprendizado de máquina, vamos fazer um </a:t>
            </a:r>
            <a:r>
              <a:rPr lang="pt-BR" b="1" i="1" dirty="0"/>
              <a:t>paralelo com a programação tradicional</a:t>
            </a:r>
            <a:r>
              <a:rPr lang="pt-BR" dirty="0"/>
              <a:t>.</a:t>
            </a:r>
          </a:p>
          <a:p>
            <a:r>
              <a:rPr lang="pt-BR" dirty="0"/>
              <a:t>Na programação tradicional, o </a:t>
            </a:r>
            <a:r>
              <a:rPr lang="pt-BR" b="1" i="1" dirty="0">
                <a:solidFill>
                  <a:srgbClr val="00B050"/>
                </a:solidFill>
              </a:rPr>
              <a:t>programador cria as regras </a:t>
            </a:r>
            <a:r>
              <a:rPr lang="pt-BR" dirty="0"/>
              <a:t>(i.e., programa) </a:t>
            </a:r>
            <a:r>
              <a:rPr lang="pt-BR" b="1" i="1" dirty="0">
                <a:solidFill>
                  <a:srgbClr val="00B050"/>
                </a:solidFill>
              </a:rPr>
              <a:t>que mapeiam as entradas nas saídas</a:t>
            </a:r>
            <a:r>
              <a:rPr lang="pt-BR" dirty="0"/>
              <a:t>.</a:t>
            </a:r>
          </a:p>
        </p:txBody>
      </p:sp>
      <p:sp>
        <p:nvSpPr>
          <p:cNvPr id="4" name="Rectangle 3"/>
          <p:cNvSpPr/>
          <p:nvPr/>
        </p:nvSpPr>
        <p:spPr>
          <a:xfrm>
            <a:off x="5056534" y="4767446"/>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4228533" y="4235860"/>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4228534" y="494706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228534" y="544236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070860" y="5221035"/>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3070860" y="5221035"/>
                <a:ext cx="1039586" cy="584775"/>
              </a:xfrm>
              <a:prstGeom prst="rect">
                <a:avLst/>
              </a:prstGeom>
              <a:blipFill>
                <a:blip r:embed="rId3"/>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695760" y="4444050"/>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695760" y="4444050"/>
                <a:ext cx="1688987" cy="800219"/>
              </a:xfrm>
              <a:prstGeom prst="rect">
                <a:avLst/>
              </a:prstGeom>
              <a:blipFill>
                <a:blip r:embed="rId4"/>
                <a:stretch>
                  <a:fillRect t="-3817" b="-2290"/>
                </a:stretch>
              </a:blipFill>
            </p:spPr>
            <p:txBody>
              <a:bodyPr/>
              <a:lstStyle/>
              <a:p>
                <a:r>
                  <a:rPr lang="pt-BR">
                    <a:noFill/>
                  </a:rPr>
                  <a:t> </a:t>
                </a:r>
              </a:p>
            </p:txBody>
          </p:sp>
        </mc:Fallback>
      </mc:AlternateContent>
      <p:cxnSp>
        <p:nvCxnSpPr>
          <p:cNvPr id="11" name="Straight Arrow Connector 10"/>
          <p:cNvCxnSpPr/>
          <p:nvPr/>
        </p:nvCxnSpPr>
        <p:spPr>
          <a:xfrm>
            <a:off x="6966977" y="5191989"/>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626406" y="4790075"/>
                <a:ext cx="2382052" cy="584775"/>
              </a:xfrm>
              <a:prstGeom prst="rect">
                <a:avLst/>
              </a:prstGeom>
              <a:noFill/>
            </p:spPr>
            <p:txBody>
              <a:bodyPr wrap="square" rtlCol="0">
                <a:spAutoFit/>
              </a:bodyPr>
              <a:lstStyle/>
              <a:p>
                <a:pPr algn="ctr"/>
                <a:r>
                  <a:rPr lang="pt-BR" dirty="0"/>
                  <a:t>Resultados/Respostas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626406" y="4790075"/>
                <a:ext cx="2382052" cy="584775"/>
              </a:xfrm>
              <a:prstGeom prst="rect">
                <a:avLst/>
              </a:prstGeom>
              <a:blipFill>
                <a:blip r:embed="rId5"/>
                <a:stretch>
                  <a:fillRect t="-6250" b="-9375"/>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4283CC45-89C6-37AA-F789-537972480F35}"/>
              </a:ext>
            </a:extLst>
          </p:cNvPr>
          <p:cNvSpPr txBox="1"/>
          <p:nvPr/>
        </p:nvSpPr>
        <p:spPr>
          <a:xfrm>
            <a:off x="1348606" y="4362285"/>
            <a:ext cx="1202439" cy="1169551"/>
          </a:xfrm>
          <a:prstGeom prst="rect">
            <a:avLst/>
          </a:prstGeom>
          <a:noFill/>
        </p:spPr>
        <p:txBody>
          <a:bodyPr wrap="square">
            <a:spAutoFit/>
          </a:bodyPr>
          <a:lstStyle/>
          <a:p>
            <a:r>
              <a:rPr lang="pt-BR" sz="1400" b="1" dirty="0" err="1">
                <a:solidFill>
                  <a:srgbClr val="0000FF"/>
                </a:solidFill>
                <a:highlight>
                  <a:srgbClr val="FFFFFF"/>
                </a:highlight>
              </a:rPr>
              <a:t>def</a:t>
            </a:r>
            <a:r>
              <a:rPr lang="pt-BR" sz="1400" b="0" dirty="0">
                <a:solidFill>
                  <a:srgbClr val="000000"/>
                </a:solidFill>
                <a:highlight>
                  <a:srgbClr val="FFFFFF"/>
                </a:highlight>
              </a:rPr>
              <a:t> </a:t>
            </a:r>
            <a:r>
              <a:rPr lang="pt-BR" sz="1400" b="0" dirty="0">
                <a:solidFill>
                  <a:srgbClr val="FF00FF"/>
                </a:solidFill>
                <a:highlight>
                  <a:srgbClr val="FFFFFF"/>
                </a:highlight>
              </a:rPr>
              <a:t>f</a:t>
            </a:r>
            <a:r>
              <a:rPr lang="pt-BR" sz="1400" b="1" dirty="0">
                <a:solidFill>
                  <a:srgbClr val="000080"/>
                </a:solidFill>
                <a:highlight>
                  <a:srgbClr val="FFFFFF"/>
                </a:highlight>
              </a:rPr>
              <a:t>(</a:t>
            </a:r>
            <a:r>
              <a:rPr lang="pt-BR" sz="1400" b="0" dirty="0">
                <a:solidFill>
                  <a:srgbClr val="000000"/>
                </a:solidFill>
                <a:highlight>
                  <a:srgbClr val="FFFFFF"/>
                </a:highlight>
              </a:rPr>
              <a:t>x</a:t>
            </a:r>
            <a:r>
              <a:rPr lang="pt-BR" sz="1400" b="1" dirty="0">
                <a:solidFill>
                  <a:srgbClr val="000080"/>
                </a:solidFill>
                <a:highlight>
                  <a:srgbClr val="FFFFFF"/>
                </a:highlight>
              </a:rPr>
              <a:t>):</a:t>
            </a:r>
            <a:endParaRPr lang="pt-BR" sz="1400" b="0" dirty="0">
              <a:solidFill>
                <a:srgbClr val="000000"/>
              </a:solidFill>
              <a:highlight>
                <a:srgbClr val="FFFFFF"/>
              </a:highlight>
            </a:endParaRPr>
          </a:p>
          <a:p>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1.0</a:t>
            </a:r>
            <a:endParaRPr lang="pt-BR" sz="1400" b="0" dirty="0">
              <a:solidFill>
                <a:srgbClr val="000000"/>
              </a:solidFill>
              <a:highlight>
                <a:srgbClr val="FFFFFF"/>
              </a:highlight>
            </a:endParaRPr>
          </a:p>
          <a:p>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2.0</a:t>
            </a:r>
            <a:endParaRPr lang="pt-BR" sz="1400" b="0" dirty="0">
              <a:solidFill>
                <a:srgbClr val="000000"/>
              </a:solidFill>
              <a:highlight>
                <a:srgbClr val="FFFFFF"/>
              </a:highlight>
            </a:endParaRPr>
          </a:p>
          <a:p>
            <a:r>
              <a:rPr lang="pt-BR" sz="1400" b="0" dirty="0">
                <a:solidFill>
                  <a:srgbClr val="000000"/>
                </a:solidFill>
                <a:highlight>
                  <a:srgbClr val="FFFFFF"/>
                </a:highlight>
              </a:rPr>
              <a:t>    y </a:t>
            </a:r>
            <a:r>
              <a:rPr lang="pt-BR" sz="1400" b="1" dirty="0">
                <a:solidFill>
                  <a:srgbClr val="000080"/>
                </a:solidFill>
                <a:highlight>
                  <a:srgbClr val="FFFFFF"/>
                </a:highlight>
              </a:rPr>
              <a:t>=</a:t>
            </a:r>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x</a:t>
            </a:r>
          </a:p>
          <a:p>
            <a:r>
              <a:rPr lang="pt-BR" sz="1400" b="0" dirty="0">
                <a:solidFill>
                  <a:srgbClr val="000000"/>
                </a:solidFill>
                <a:highlight>
                  <a:srgbClr val="FFFFFF"/>
                </a:highlight>
              </a:rPr>
              <a:t>    </a:t>
            </a:r>
            <a:r>
              <a:rPr lang="pt-BR" sz="1400" b="1" dirty="0" err="1">
                <a:solidFill>
                  <a:srgbClr val="0000FF"/>
                </a:solidFill>
                <a:highlight>
                  <a:srgbClr val="FFFFFF"/>
                </a:highlight>
              </a:rPr>
              <a:t>return</a:t>
            </a:r>
            <a:r>
              <a:rPr lang="pt-BR" sz="1400" b="0" dirty="0">
                <a:solidFill>
                  <a:srgbClr val="000000"/>
                </a:solidFill>
                <a:highlight>
                  <a:srgbClr val="FFFFFF"/>
                </a:highlight>
              </a:rPr>
              <a:t> y</a:t>
            </a:r>
            <a:endParaRPr lang="pt-BR" sz="1400" dirty="0"/>
          </a:p>
        </p:txBody>
      </p:sp>
      <p:sp>
        <p:nvSpPr>
          <p:cNvPr id="25" name="Chave Direita 24">
            <a:extLst>
              <a:ext uri="{FF2B5EF4-FFF2-40B4-BE49-F238E27FC236}">
                <a16:creationId xmlns:a16="http://schemas.microsoft.com/office/drawing/2014/main" id="{A52A4596-BA06-612E-0178-3EEA46F1C240}"/>
              </a:ext>
            </a:extLst>
          </p:cNvPr>
          <p:cNvSpPr/>
          <p:nvPr/>
        </p:nvSpPr>
        <p:spPr>
          <a:xfrm>
            <a:off x="2486764" y="4362285"/>
            <a:ext cx="236893" cy="1169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62887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20B49BBC-21C6-6EB6-B7DD-2A4E71AD1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 r="1714"/>
          <a:stretch/>
        </p:blipFill>
        <p:spPr bwMode="auto">
          <a:xfrm>
            <a:off x="772828" y="4585535"/>
            <a:ext cx="2979222" cy="20956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a:t>O paradigma do aprendizado de máquina</a:t>
            </a:r>
          </a:p>
        </p:txBody>
      </p:sp>
      <p:sp>
        <p:nvSpPr>
          <p:cNvPr id="3" name="Content Placeholder 2"/>
          <p:cNvSpPr>
            <a:spLocks noGrp="1"/>
          </p:cNvSpPr>
          <p:nvPr>
            <p:ph idx="1"/>
          </p:nvPr>
        </p:nvSpPr>
        <p:spPr>
          <a:xfrm>
            <a:off x="838200" y="1825625"/>
            <a:ext cx="11115102" cy="2692338"/>
          </a:xfrm>
        </p:spPr>
        <p:txBody>
          <a:bodyPr>
            <a:normAutofit/>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r>
              <a:rPr lang="pt-BR" dirty="0"/>
              <a:t>Esse trecho pode ser entendido se reorganizarmos a figura anterior.</a:t>
            </a:r>
          </a:p>
          <a:p>
            <a:r>
              <a:rPr lang="pt-BR" dirty="0"/>
              <a:t>No ML, nós fornecemos as </a:t>
            </a:r>
            <a:r>
              <a:rPr lang="pt-BR" b="1" i="1" dirty="0">
                <a:solidFill>
                  <a:srgbClr val="00B050"/>
                </a:solidFill>
              </a:rPr>
              <a:t>entradas</a:t>
            </a:r>
            <a:r>
              <a:rPr lang="pt-BR" dirty="0"/>
              <a:t> e as </a:t>
            </a:r>
            <a:r>
              <a:rPr lang="pt-BR" b="1" i="1" dirty="0">
                <a:solidFill>
                  <a:srgbClr val="00B050"/>
                </a:solidFill>
              </a:rPr>
              <a:t>respostas esperadas</a:t>
            </a:r>
            <a:r>
              <a:rPr lang="pt-BR" dirty="0"/>
              <a:t> ao computador e deixamos que ele </a:t>
            </a:r>
            <a:r>
              <a:rPr lang="pt-BR" b="1" i="1" dirty="0">
                <a:solidFill>
                  <a:srgbClr val="00B050"/>
                </a:solidFill>
              </a:rPr>
              <a:t>aprenda</a:t>
            </a:r>
            <a:r>
              <a:rPr lang="pt-BR" dirty="0"/>
              <a:t>, através de </a:t>
            </a:r>
            <a:r>
              <a:rPr lang="pt-BR" b="1" i="1" dirty="0">
                <a:solidFill>
                  <a:srgbClr val="00B050"/>
                </a:solidFill>
              </a:rPr>
              <a:t>treinamento</a:t>
            </a:r>
            <a:r>
              <a:rPr lang="pt-BR" dirty="0"/>
              <a:t>, um </a:t>
            </a:r>
            <a:r>
              <a:rPr lang="pt-BR" b="1" i="1" dirty="0">
                <a:solidFill>
                  <a:srgbClr val="00B050"/>
                </a:solidFill>
              </a:rPr>
              <a:t>modelo</a:t>
            </a:r>
            <a:r>
              <a:rPr lang="pt-BR" dirty="0"/>
              <a:t> (i.e., as regras) que mapeie as entradas nas respostas esperadas.</a:t>
            </a:r>
          </a:p>
          <a:p>
            <a:pPr lvl="1"/>
            <a:endParaRPr lang="pt-BR" dirty="0"/>
          </a:p>
          <a:p>
            <a:endParaRPr lang="pt-BR" dirty="0"/>
          </a:p>
        </p:txBody>
      </p:sp>
      <p:sp>
        <p:nvSpPr>
          <p:cNvPr id="13" name="Rectangle 12"/>
          <p:cNvSpPr/>
          <p:nvPr/>
        </p:nvSpPr>
        <p:spPr>
          <a:xfrm>
            <a:off x="5788138" y="5120871"/>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4960139" y="4589285"/>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a:cxnSpLocks/>
          </p:cNvCxnSpPr>
          <p:nvPr/>
        </p:nvCxnSpPr>
        <p:spPr>
          <a:xfrm>
            <a:off x="4960138" y="53004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960138" y="57957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20552" y="5001596"/>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20552" y="5001596"/>
                <a:ext cx="1039586" cy="584775"/>
              </a:xfrm>
              <a:prstGeom prst="rect">
                <a:avLst/>
              </a:prstGeom>
              <a:blipFill>
                <a:blip r:embed="rId4"/>
                <a:stretch>
                  <a:fillRect l="-3509" t="-5208" r="-2924"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49847" y="5502506"/>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3649847" y="5502506"/>
                <a:ext cx="1512176" cy="861774"/>
              </a:xfrm>
              <a:prstGeom prst="rect">
                <a:avLst/>
              </a:prstGeom>
              <a:blipFill>
                <a:blip r:embed="rId5"/>
                <a:stretch>
                  <a:fillRect t="-4255" b="-6383"/>
                </a:stretch>
              </a:blipFill>
            </p:spPr>
            <p:txBody>
              <a:bodyPr/>
              <a:lstStyle/>
              <a:p>
                <a:r>
                  <a:rPr lang="pt-BR">
                    <a:noFill/>
                  </a:rPr>
                  <a:t> </a:t>
                </a:r>
              </a:p>
            </p:txBody>
          </p:sp>
        </mc:Fallback>
      </mc:AlternateContent>
      <p:cxnSp>
        <p:nvCxnSpPr>
          <p:cNvPr id="19" name="Straight Arrow Connector 18"/>
          <p:cNvCxnSpPr>
            <a:cxnSpLocks/>
          </p:cNvCxnSpPr>
          <p:nvPr/>
        </p:nvCxnSpPr>
        <p:spPr>
          <a:xfrm>
            <a:off x="7698581" y="5545414"/>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514180" y="5097669"/>
                <a:ext cx="2712410" cy="861774"/>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14180" y="5097669"/>
                <a:ext cx="2712410" cy="861774"/>
              </a:xfrm>
              <a:prstGeom prst="rect">
                <a:avLst/>
              </a:prstGeom>
              <a:blipFill>
                <a:blip r:embed="rId6"/>
                <a:stretch>
                  <a:fillRect t="-3521" b="-6338"/>
                </a:stretch>
              </a:blipFill>
            </p:spPr>
            <p:txBody>
              <a:bodyPr/>
              <a:lstStyle/>
              <a:p>
                <a:r>
                  <a:rPr lang="pt-BR">
                    <a:noFill/>
                  </a:rPr>
                  <a:t> </a:t>
                </a:r>
              </a:p>
            </p:txBody>
          </p:sp>
        </mc:Fallback>
      </mc:AlternateContent>
      <p:sp>
        <p:nvSpPr>
          <p:cNvPr id="6" name="Retângulo 5"/>
          <p:cNvSpPr/>
          <p:nvPr/>
        </p:nvSpPr>
        <p:spPr>
          <a:xfrm>
            <a:off x="5250429" y="6311826"/>
            <a:ext cx="5720990" cy="369332"/>
          </a:xfrm>
          <a:prstGeom prst="rect">
            <a:avLst/>
          </a:prstGeom>
        </p:spPr>
        <p:txBody>
          <a:bodyPr wrap="squar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4416473" y="6398694"/>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9185121" y="4463756"/>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
        <p:nvSpPr>
          <p:cNvPr id="21" name="Elipse 20"/>
          <p:cNvSpPr/>
          <p:nvPr/>
        </p:nvSpPr>
        <p:spPr>
          <a:xfrm>
            <a:off x="3385440" y="4963416"/>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2829C2B-3F8E-223E-093B-21E207FDB7B7}"/>
              </a:ext>
            </a:extLst>
          </p:cNvPr>
          <p:cNvSpPr txBox="1"/>
          <p:nvPr/>
        </p:nvSpPr>
        <p:spPr>
          <a:xfrm>
            <a:off x="1090670" y="4315924"/>
            <a:ext cx="2559177" cy="369332"/>
          </a:xfrm>
          <a:prstGeom prst="rect">
            <a:avLst/>
          </a:prstGeom>
          <a:noFill/>
        </p:spPr>
        <p:txBody>
          <a:bodyPr wrap="square" rtlCol="0">
            <a:spAutoFit/>
          </a:bodyPr>
          <a:lstStyle/>
          <a:p>
            <a:pPr algn="ctr"/>
            <a:r>
              <a:rPr lang="pt-BR" b="1" i="1" dirty="0" err="1">
                <a:solidFill>
                  <a:srgbClr val="7030A0"/>
                </a:solidFill>
              </a:rPr>
              <a:t>Paleteria</a:t>
            </a:r>
            <a:r>
              <a:rPr lang="pt-BR" b="1" i="1" dirty="0">
                <a:solidFill>
                  <a:srgbClr val="7030A0"/>
                </a:solidFill>
              </a:rPr>
              <a:t> Mexicana</a:t>
            </a:r>
          </a:p>
        </p:txBody>
      </p:sp>
    </p:spTree>
    <p:extLst>
      <p:ext uri="{BB962C8B-B14F-4D97-AF65-F5344CB8AC3E}">
        <p14:creationId xmlns:p14="http://schemas.microsoft.com/office/powerpoint/2010/main" val="199374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Generalização</a:t>
            </a:r>
            <a:endParaRPr lang="en-US" dirty="0"/>
          </a:p>
        </p:txBody>
      </p:sp>
      <p:sp>
        <p:nvSpPr>
          <p:cNvPr id="3" name="Espaço Reservado para Conteúdo 2"/>
          <p:cNvSpPr>
            <a:spLocks noGrp="1"/>
          </p:cNvSpPr>
          <p:nvPr>
            <p:ph idx="1"/>
          </p:nvPr>
        </p:nvSpPr>
        <p:spPr>
          <a:xfrm>
            <a:off x="838199" y="1825625"/>
            <a:ext cx="11238825" cy="1998519"/>
          </a:xfrm>
        </p:spPr>
        <p:txBody>
          <a:bodyPr>
            <a:normAutofit lnSpcReduction="10000"/>
          </a:bodyPr>
          <a:lstStyle/>
          <a:p>
            <a:r>
              <a:rPr lang="pt-BR" dirty="0"/>
              <a:t>Porém, não basta que o algoritmo de ML aprenda um modelo que faça um bom mapeamento </a:t>
            </a:r>
            <a:r>
              <a:rPr lang="pt-BR" b="1" i="1" dirty="0"/>
              <a:t>apenas para os dados do conjunto de treinamento</a:t>
            </a:r>
            <a:r>
              <a:rPr lang="pt-BR" dirty="0"/>
              <a:t>.</a:t>
            </a:r>
          </a:p>
          <a:p>
            <a:r>
              <a:rPr lang="pt-BR" dirty="0"/>
              <a:t>O </a:t>
            </a:r>
            <a:r>
              <a:rPr lang="pt-BR" b="1" i="1" dirty="0"/>
              <a:t>algoritmo</a:t>
            </a:r>
            <a:r>
              <a:rPr lang="pt-BR" dirty="0"/>
              <a:t> de ML deve </a:t>
            </a:r>
            <a:r>
              <a:rPr lang="pt-BR" b="1" i="1" dirty="0"/>
              <a:t>treinar</a:t>
            </a:r>
            <a:r>
              <a:rPr lang="pt-BR" dirty="0"/>
              <a:t> um </a:t>
            </a:r>
            <a:r>
              <a:rPr lang="pt-BR" b="1" i="1" dirty="0"/>
              <a:t>modelo</a:t>
            </a:r>
            <a:r>
              <a:rPr lang="pt-BR" dirty="0"/>
              <a:t> que </a:t>
            </a:r>
            <a:r>
              <a:rPr lang="pt-BR" b="1" i="1" dirty="0"/>
              <a:t>aprenda</a:t>
            </a:r>
            <a:r>
              <a:rPr lang="pt-BR" dirty="0"/>
              <a:t> uma </a:t>
            </a:r>
            <a:r>
              <a:rPr lang="pt-BR" b="1" i="1" dirty="0">
                <a:solidFill>
                  <a:srgbClr val="00B050"/>
                </a:solidFill>
              </a:rPr>
              <a:t>solução geral</a:t>
            </a:r>
            <a:r>
              <a:rPr lang="pt-BR" dirty="0"/>
              <a:t>, ou seja, que </a:t>
            </a:r>
            <a:r>
              <a:rPr lang="pt-BR" b="1" i="1" dirty="0">
                <a:solidFill>
                  <a:srgbClr val="00B050"/>
                </a:solidFill>
              </a:rPr>
              <a:t>generalize para entradas não vistas durante o treinamento</a:t>
            </a:r>
            <a:r>
              <a:rPr lang="pt-BR" dirty="0"/>
              <a:t>.</a:t>
            </a:r>
          </a:p>
        </p:txBody>
      </p:sp>
      <p:sp>
        <p:nvSpPr>
          <p:cNvPr id="15" name="Rectangle 12"/>
          <p:cNvSpPr/>
          <p:nvPr/>
        </p:nvSpPr>
        <p:spPr>
          <a:xfrm>
            <a:off x="4915988" y="4518454"/>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 com modelo de ML </a:t>
            </a:r>
            <a:r>
              <a:rPr lang="pt-BR" b="1" i="1" dirty="0">
                <a:solidFill>
                  <a:srgbClr val="00B0F0"/>
                </a:solidFill>
              </a:rPr>
              <a:t>treinado</a:t>
            </a:r>
          </a:p>
        </p:txBody>
      </p:sp>
      <p:sp>
        <p:nvSpPr>
          <p:cNvPr id="16" name="TextBox 13"/>
          <p:cNvSpPr txBox="1"/>
          <p:nvPr/>
        </p:nvSpPr>
        <p:spPr>
          <a:xfrm>
            <a:off x="4087989" y="3986868"/>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4087988"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3128239" y="4619831"/>
            <a:ext cx="999567" cy="646331"/>
          </a:xfrm>
          <a:prstGeom prst="rect">
            <a:avLst/>
          </a:prstGeom>
          <a:noFill/>
        </p:spPr>
        <p:txBody>
          <a:bodyPr wrap="square" rtlCol="0">
            <a:spAutoFit/>
          </a:bodyPr>
          <a:lstStyle/>
          <a:p>
            <a:pPr algn="ctr"/>
            <a:r>
              <a:rPr lang="pt-BR" dirty="0"/>
              <a:t>Entradas inéditas</a:t>
            </a:r>
          </a:p>
        </p:txBody>
      </p:sp>
      <p:cxnSp>
        <p:nvCxnSpPr>
          <p:cNvPr id="21" name="Straight Arrow Connector 18"/>
          <p:cNvCxnSpPr/>
          <p:nvPr/>
        </p:nvCxnSpPr>
        <p:spPr>
          <a:xfrm>
            <a:off x="6826431"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7510149" y="4660926"/>
            <a:ext cx="1226725" cy="646331"/>
          </a:xfrm>
          <a:prstGeom prst="rect">
            <a:avLst/>
          </a:prstGeom>
          <a:noFill/>
        </p:spPr>
        <p:txBody>
          <a:bodyPr wrap="square" rtlCol="0">
            <a:spAutoFit/>
          </a:bodyPr>
          <a:lstStyle/>
          <a:p>
            <a:pPr algn="ctr"/>
            <a:r>
              <a:rPr lang="pt-BR" dirty="0"/>
              <a:t>Saída ou inferência</a:t>
            </a:r>
            <a:endParaRPr lang="pt-BR" b="1" dirty="0">
              <a:solidFill>
                <a:srgbClr val="FF0000"/>
              </a:solidFill>
            </a:endParaRP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3FC6AED-12D8-69D4-01FE-7857F2F70EC0}"/>
                  </a:ext>
                </a:extLst>
              </p:cNvPr>
              <p:cNvSpPr txBox="1"/>
              <p:nvPr/>
            </p:nvSpPr>
            <p:spPr>
              <a:xfrm>
                <a:off x="173850" y="6005023"/>
                <a:ext cx="3304095" cy="738664"/>
              </a:xfrm>
              <a:prstGeom prst="rect">
                <a:avLst/>
              </a:prstGeom>
              <a:noFill/>
            </p:spPr>
            <p:txBody>
              <a:bodyPr wrap="square" rtlCol="0">
                <a:spAutoFit/>
              </a:bodyPr>
              <a:lstStyle/>
              <a:p>
                <a:pPr algn="ctr"/>
                <a:r>
                  <a:rPr lang="pt-BR" sz="1400" b="1" i="1" dirty="0">
                    <a:solidFill>
                      <a:srgbClr val="00B050"/>
                    </a:solidFill>
                  </a:rPr>
                  <a:t>Qual é a estimativa de paletas vendidas quando a temperatura é de </a:t>
                </a:r>
                <a14:m>
                  <m:oMath xmlns:m="http://schemas.openxmlformats.org/officeDocument/2006/math">
                    <m:r>
                      <a:rPr lang="pt-BR" sz="1400" b="1" i="1" smtClean="0">
                        <a:solidFill>
                          <a:srgbClr val="00B050"/>
                        </a:solidFill>
                        <a:latin typeface="Cambria Math" panose="02040503050406030204" pitchFamily="18" charset="0"/>
                        <a:ea typeface="Cambria Math" panose="02040503050406030204" pitchFamily="18" charset="0"/>
                      </a:rPr>
                      <m:t>≈</m:t>
                    </m:r>
                  </m:oMath>
                </a14:m>
                <a:r>
                  <a:rPr lang="pt-BR" sz="1400" b="1" i="1" dirty="0">
                    <a:solidFill>
                      <a:srgbClr val="00B050"/>
                    </a:solidFill>
                  </a:rPr>
                  <a:t> 6 graus (não vista durante o treinamento)?</a:t>
                </a:r>
              </a:p>
            </p:txBody>
          </p:sp>
        </mc:Choice>
        <mc:Fallback xmlns="">
          <p:sp>
            <p:nvSpPr>
              <p:cNvPr id="27" name="CaixaDeTexto 26">
                <a:extLst>
                  <a:ext uri="{FF2B5EF4-FFF2-40B4-BE49-F238E27FC236}">
                    <a16:creationId xmlns:a16="http://schemas.microsoft.com/office/drawing/2014/main" id="{33FC6AED-12D8-69D4-01FE-7857F2F70EC0}"/>
                  </a:ext>
                </a:extLst>
              </p:cNvPr>
              <p:cNvSpPr txBox="1">
                <a:spLocks noRot="1" noChangeAspect="1" noMove="1" noResize="1" noEditPoints="1" noAdjustHandles="1" noChangeArrowheads="1" noChangeShapeType="1" noTextEdit="1"/>
              </p:cNvSpPr>
              <p:nvPr/>
            </p:nvSpPr>
            <p:spPr>
              <a:xfrm>
                <a:off x="173850" y="6005023"/>
                <a:ext cx="3304095" cy="738664"/>
              </a:xfrm>
              <a:prstGeom prst="rect">
                <a:avLst/>
              </a:prstGeom>
              <a:blipFill>
                <a:blip r:embed="rId3"/>
                <a:stretch>
                  <a:fillRect t="-1653" b="-8264"/>
                </a:stretch>
              </a:blipFill>
            </p:spPr>
            <p:txBody>
              <a:bodyPr/>
              <a:lstStyle/>
              <a:p>
                <a:r>
                  <a:rPr lang="pt-BR">
                    <a:noFill/>
                  </a:rPr>
                  <a:t> </a:t>
                </a:r>
              </a:p>
            </p:txBody>
          </p:sp>
        </mc:Fallback>
      </mc:AlternateContent>
      <p:sp>
        <p:nvSpPr>
          <p:cNvPr id="29" name="CaixaDeTexto 28">
            <a:extLst>
              <a:ext uri="{FF2B5EF4-FFF2-40B4-BE49-F238E27FC236}">
                <a16:creationId xmlns:a16="http://schemas.microsoft.com/office/drawing/2014/main" id="{6330BD9E-096B-426F-F26D-E85D0A9C38E6}"/>
              </a:ext>
            </a:extLst>
          </p:cNvPr>
          <p:cNvSpPr txBox="1"/>
          <p:nvPr/>
        </p:nvSpPr>
        <p:spPr>
          <a:xfrm>
            <a:off x="4087988" y="4566034"/>
            <a:ext cx="827999" cy="369332"/>
          </a:xfrm>
          <a:prstGeom prst="rect">
            <a:avLst/>
          </a:prstGeom>
          <a:noFill/>
        </p:spPr>
        <p:txBody>
          <a:bodyPr wrap="square">
            <a:spAutoFit/>
          </a:bodyPr>
          <a:lstStyle/>
          <a:p>
            <a:pPr algn="ctr"/>
            <a:r>
              <a:rPr lang="pt-BR" sz="1800" dirty="0">
                <a:solidFill>
                  <a:srgbClr val="FF0000"/>
                </a:solidFill>
              </a:rPr>
              <a:t>6</a:t>
            </a:r>
            <a:endParaRPr lang="pt-BR" dirty="0">
              <a:solidFill>
                <a:srgbClr val="FF0000"/>
              </a:solidFill>
            </a:endParaRPr>
          </a:p>
        </p:txBody>
      </p:sp>
      <p:sp>
        <p:nvSpPr>
          <p:cNvPr id="30" name="CaixaDeTexto 29">
            <a:extLst>
              <a:ext uri="{FF2B5EF4-FFF2-40B4-BE49-F238E27FC236}">
                <a16:creationId xmlns:a16="http://schemas.microsoft.com/office/drawing/2014/main" id="{539D4C0F-5A25-B1AE-77C4-1387B2C44B76}"/>
              </a:ext>
            </a:extLst>
          </p:cNvPr>
          <p:cNvSpPr txBox="1"/>
          <p:nvPr/>
        </p:nvSpPr>
        <p:spPr>
          <a:xfrm>
            <a:off x="6826430" y="4573664"/>
            <a:ext cx="828001" cy="369332"/>
          </a:xfrm>
          <a:prstGeom prst="rect">
            <a:avLst/>
          </a:prstGeom>
          <a:noFill/>
        </p:spPr>
        <p:txBody>
          <a:bodyPr wrap="square">
            <a:spAutoFit/>
          </a:bodyPr>
          <a:lstStyle/>
          <a:p>
            <a:pPr algn="ctr"/>
            <a:r>
              <a:rPr lang="pt-BR" dirty="0">
                <a:solidFill>
                  <a:srgbClr val="FF0000"/>
                </a:solidFill>
              </a:rPr>
              <a:t>23</a:t>
            </a:r>
          </a:p>
        </p:txBody>
      </p:sp>
      <p:grpSp>
        <p:nvGrpSpPr>
          <p:cNvPr id="36" name="Agrupar 35">
            <a:extLst>
              <a:ext uri="{FF2B5EF4-FFF2-40B4-BE49-F238E27FC236}">
                <a16:creationId xmlns:a16="http://schemas.microsoft.com/office/drawing/2014/main" id="{1A6A15E3-E326-F525-832C-F40AEF35FD53}"/>
              </a:ext>
            </a:extLst>
          </p:cNvPr>
          <p:cNvGrpSpPr/>
          <p:nvPr/>
        </p:nvGrpSpPr>
        <p:grpSpPr>
          <a:xfrm>
            <a:off x="230337" y="4031043"/>
            <a:ext cx="2861802" cy="2013028"/>
            <a:chOff x="126016" y="4182282"/>
            <a:chExt cx="2861802" cy="2013028"/>
          </a:xfrm>
        </p:grpSpPr>
        <p:pic>
          <p:nvPicPr>
            <p:cNvPr id="35" name="Picture 2">
              <a:extLst>
                <a:ext uri="{FF2B5EF4-FFF2-40B4-BE49-F238E27FC236}">
                  <a16:creationId xmlns:a16="http://schemas.microsoft.com/office/drawing/2014/main" id="{2A0CE568-3641-CBBF-E5AE-0F7516F77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 r="1714"/>
            <a:stretch/>
          </p:blipFill>
          <p:spPr bwMode="auto">
            <a:xfrm>
              <a:off x="126016" y="4182282"/>
              <a:ext cx="2861802" cy="20130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id="{5CDDCA79-6D29-DCE9-D80C-8C4EF91FD287}"/>
                </a:ext>
              </a:extLst>
            </p:cNvPr>
            <p:cNvCxnSpPr>
              <a:cxnSpLocks/>
            </p:cNvCxnSpPr>
            <p:nvPr/>
          </p:nvCxnSpPr>
          <p:spPr>
            <a:xfrm>
              <a:off x="921532" y="4434654"/>
              <a:ext cx="0" cy="1476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F5E30D89-E0D0-71E5-687B-CCB6FD038244}"/>
                </a:ext>
              </a:extLst>
            </p:cNvPr>
            <p:cNvSpPr txBox="1"/>
            <p:nvPr/>
          </p:nvSpPr>
          <p:spPr>
            <a:xfrm>
              <a:off x="814753" y="5869491"/>
              <a:ext cx="213557" cy="261610"/>
            </a:xfrm>
            <a:prstGeom prst="rect">
              <a:avLst/>
            </a:prstGeom>
            <a:noFill/>
          </p:spPr>
          <p:txBody>
            <a:bodyPr wrap="square">
              <a:spAutoFit/>
            </a:bodyPr>
            <a:lstStyle/>
            <a:p>
              <a:pPr algn="ctr"/>
              <a:r>
                <a:rPr lang="pt-BR" sz="1050" dirty="0">
                  <a:solidFill>
                    <a:srgbClr val="FF0000"/>
                  </a:solidFill>
                </a:rPr>
                <a:t>6</a:t>
              </a:r>
            </a:p>
          </p:txBody>
        </p:sp>
      </p:grpSp>
      <p:sp>
        <p:nvSpPr>
          <p:cNvPr id="34" name="CaixaDeTexto 33">
            <a:extLst>
              <a:ext uri="{FF2B5EF4-FFF2-40B4-BE49-F238E27FC236}">
                <a16:creationId xmlns:a16="http://schemas.microsoft.com/office/drawing/2014/main" id="{91C4D063-7664-1260-F4EF-0FF568DA02AA}"/>
              </a:ext>
            </a:extLst>
          </p:cNvPr>
          <p:cNvSpPr txBox="1"/>
          <p:nvPr/>
        </p:nvSpPr>
        <p:spPr>
          <a:xfrm>
            <a:off x="4127806" y="5485041"/>
            <a:ext cx="3484701" cy="523220"/>
          </a:xfrm>
          <a:prstGeom prst="rect">
            <a:avLst/>
          </a:prstGeom>
          <a:noFill/>
        </p:spPr>
        <p:txBody>
          <a:bodyPr wrap="square" rtlCol="0">
            <a:spAutoFit/>
          </a:bodyPr>
          <a:lstStyle/>
          <a:p>
            <a:pPr algn="ctr"/>
            <a:r>
              <a:rPr lang="pt-BR" sz="1400" b="1" i="1" dirty="0">
                <a:solidFill>
                  <a:srgbClr val="00B050"/>
                </a:solidFill>
              </a:rPr>
              <a:t>O modelo aprendeu que uma reta é um </a:t>
            </a:r>
            <a:r>
              <a:rPr lang="pt-BR" sz="1400" b="1" i="1" dirty="0">
                <a:solidFill>
                  <a:srgbClr val="7030A0"/>
                </a:solidFill>
              </a:rPr>
              <a:t>bom</a:t>
            </a:r>
            <a:r>
              <a:rPr lang="pt-BR" sz="1400" b="1" i="1" dirty="0">
                <a:solidFill>
                  <a:srgbClr val="00B050"/>
                </a:solidFill>
              </a:rPr>
              <a:t> mapeamento.</a:t>
            </a:r>
          </a:p>
        </p:txBody>
      </p:sp>
      <p:sp>
        <p:nvSpPr>
          <p:cNvPr id="59" name="CaixaDeTexto 58">
            <a:extLst>
              <a:ext uri="{FF2B5EF4-FFF2-40B4-BE49-F238E27FC236}">
                <a16:creationId xmlns:a16="http://schemas.microsoft.com/office/drawing/2014/main" id="{7A0CE6F8-0566-7F88-89AF-A69DC4F872DC}"/>
              </a:ext>
            </a:extLst>
          </p:cNvPr>
          <p:cNvSpPr txBox="1"/>
          <p:nvPr/>
        </p:nvSpPr>
        <p:spPr>
          <a:xfrm>
            <a:off x="8319332" y="6008261"/>
            <a:ext cx="3793692" cy="738664"/>
          </a:xfrm>
          <a:prstGeom prst="rect">
            <a:avLst/>
          </a:prstGeom>
          <a:noFill/>
        </p:spPr>
        <p:txBody>
          <a:bodyPr wrap="square" rtlCol="0">
            <a:spAutoFit/>
          </a:bodyPr>
          <a:lstStyle/>
          <a:p>
            <a:pPr algn="ctr"/>
            <a:r>
              <a:rPr lang="pt-BR" sz="1400" b="1" i="1" dirty="0">
                <a:solidFill>
                  <a:srgbClr val="00B050"/>
                </a:solidFill>
              </a:rPr>
              <a:t>A partir do mapeamento aprendido (reta), o modelo gera como saída o valor 23, que é </a:t>
            </a:r>
            <a:r>
              <a:rPr lang="pt-BR" sz="1400" b="1" i="1" dirty="0">
                <a:solidFill>
                  <a:srgbClr val="7030A0"/>
                </a:solidFill>
              </a:rPr>
              <a:t>coerente</a:t>
            </a:r>
            <a:r>
              <a:rPr lang="pt-BR" sz="1400" b="1" i="1" dirty="0">
                <a:solidFill>
                  <a:srgbClr val="00B050"/>
                </a:solidFill>
              </a:rPr>
              <a:t> com o restante dos dados.</a:t>
            </a:r>
          </a:p>
        </p:txBody>
      </p:sp>
      <p:grpSp>
        <p:nvGrpSpPr>
          <p:cNvPr id="11" name="Agrupar 10">
            <a:extLst>
              <a:ext uri="{FF2B5EF4-FFF2-40B4-BE49-F238E27FC236}">
                <a16:creationId xmlns:a16="http://schemas.microsoft.com/office/drawing/2014/main" id="{CD8A6BB2-4890-A94B-9877-E9C973A58567}"/>
              </a:ext>
            </a:extLst>
          </p:cNvPr>
          <p:cNvGrpSpPr/>
          <p:nvPr/>
        </p:nvGrpSpPr>
        <p:grpSpPr>
          <a:xfrm>
            <a:off x="8662291" y="4015941"/>
            <a:ext cx="2948745" cy="2010947"/>
            <a:chOff x="8950873" y="2545355"/>
            <a:chExt cx="2948745" cy="2010947"/>
          </a:xfrm>
        </p:grpSpPr>
        <p:grpSp>
          <p:nvGrpSpPr>
            <p:cNvPr id="6" name="Agrupar 5">
              <a:extLst>
                <a:ext uri="{FF2B5EF4-FFF2-40B4-BE49-F238E27FC236}">
                  <a16:creationId xmlns:a16="http://schemas.microsoft.com/office/drawing/2014/main" id="{52BF4D7F-2CA2-62F8-9BE4-DD9F2B339365}"/>
                </a:ext>
              </a:extLst>
            </p:cNvPr>
            <p:cNvGrpSpPr/>
            <p:nvPr/>
          </p:nvGrpSpPr>
          <p:grpSpPr>
            <a:xfrm>
              <a:off x="8950873" y="2545355"/>
              <a:ext cx="2948745" cy="2010947"/>
              <a:chOff x="8367252" y="3883682"/>
              <a:chExt cx="2948745" cy="2010947"/>
            </a:xfrm>
          </p:grpSpPr>
          <p:pic>
            <p:nvPicPr>
              <p:cNvPr id="7" name="Imagem 6">
                <a:extLst>
                  <a:ext uri="{FF2B5EF4-FFF2-40B4-BE49-F238E27FC236}">
                    <a16:creationId xmlns:a16="http://schemas.microsoft.com/office/drawing/2014/main" id="{101C69F6-520F-96EC-5E9F-BCAF39C84B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63" t="9957" r="8514"/>
              <a:stretch/>
            </p:blipFill>
            <p:spPr>
              <a:xfrm>
                <a:off x="8367252" y="3883682"/>
                <a:ext cx="2948745" cy="2010947"/>
              </a:xfrm>
              <a:prstGeom prst="rect">
                <a:avLst/>
              </a:prstGeom>
            </p:spPr>
          </p:pic>
          <p:cxnSp>
            <p:nvCxnSpPr>
              <p:cNvPr id="8" name="Conector reto 7">
                <a:extLst>
                  <a:ext uri="{FF2B5EF4-FFF2-40B4-BE49-F238E27FC236}">
                    <a16:creationId xmlns:a16="http://schemas.microsoft.com/office/drawing/2014/main" id="{293481F6-7067-7574-5F3C-3820E58598AB}"/>
                  </a:ext>
                </a:extLst>
              </p:cNvPr>
              <p:cNvCxnSpPr>
                <a:cxnSpLocks/>
              </p:cNvCxnSpPr>
              <p:nvPr/>
            </p:nvCxnSpPr>
            <p:spPr>
              <a:xfrm>
                <a:off x="9162852" y="5293244"/>
                <a:ext cx="0" cy="360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662738E1-6CDB-7CA5-31F9-5BCD2D5A2DD8}"/>
                  </a:ext>
                </a:extLst>
              </p:cNvPr>
              <p:cNvSpPr txBox="1"/>
              <p:nvPr/>
            </p:nvSpPr>
            <p:spPr>
              <a:xfrm>
                <a:off x="9056073" y="5606014"/>
                <a:ext cx="213557" cy="261610"/>
              </a:xfrm>
              <a:prstGeom prst="rect">
                <a:avLst/>
              </a:prstGeom>
              <a:noFill/>
            </p:spPr>
            <p:txBody>
              <a:bodyPr wrap="square">
                <a:spAutoFit/>
              </a:bodyPr>
              <a:lstStyle/>
              <a:p>
                <a:pPr algn="ctr"/>
                <a:r>
                  <a:rPr lang="pt-BR" sz="1050" dirty="0">
                    <a:solidFill>
                      <a:srgbClr val="FF0000"/>
                    </a:solidFill>
                  </a:rPr>
                  <a:t>6</a:t>
                </a:r>
              </a:p>
            </p:txBody>
          </p:sp>
        </p:grpSp>
        <p:grpSp>
          <p:nvGrpSpPr>
            <p:cNvPr id="55" name="Agrupar 54">
              <a:extLst>
                <a:ext uri="{FF2B5EF4-FFF2-40B4-BE49-F238E27FC236}">
                  <a16:creationId xmlns:a16="http://schemas.microsoft.com/office/drawing/2014/main" id="{6DFD4159-05F0-AA5F-E5AF-8812ADBB7F4D}"/>
                </a:ext>
              </a:extLst>
            </p:cNvPr>
            <p:cNvGrpSpPr>
              <a:grpSpLocks noChangeAspect="1"/>
            </p:cNvGrpSpPr>
            <p:nvPr/>
          </p:nvGrpSpPr>
          <p:grpSpPr>
            <a:xfrm>
              <a:off x="9729806" y="3933640"/>
              <a:ext cx="36000" cy="36000"/>
              <a:chOff x="11557842" y="4567654"/>
              <a:chExt cx="280014" cy="280014"/>
            </a:xfrm>
          </p:grpSpPr>
          <p:cxnSp>
            <p:nvCxnSpPr>
              <p:cNvPr id="47" name="Conector reto 46">
                <a:extLst>
                  <a:ext uri="{FF2B5EF4-FFF2-40B4-BE49-F238E27FC236}">
                    <a16:creationId xmlns:a16="http://schemas.microsoft.com/office/drawing/2014/main" id="{F93A44DD-0490-076B-C58B-66975D7F66F3}"/>
                  </a:ext>
                </a:extLst>
              </p:cNvPr>
              <p:cNvCxnSpPr>
                <a:cxnSpLocks/>
              </p:cNvCxnSpPr>
              <p:nvPr/>
            </p:nvCxnSpPr>
            <p:spPr>
              <a:xfrm>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ADD05E9C-618B-C77C-3016-1E8B72CCE174}"/>
                  </a:ext>
                </a:extLst>
              </p:cNvPr>
              <p:cNvCxnSpPr>
                <a:cxnSpLocks/>
              </p:cNvCxnSpPr>
              <p:nvPr/>
            </p:nvCxnSpPr>
            <p:spPr>
              <a:xfrm flipH="1">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3" name="Conector de Seta Reta 32">
            <a:extLst>
              <a:ext uri="{FF2B5EF4-FFF2-40B4-BE49-F238E27FC236}">
                <a16:creationId xmlns:a16="http://schemas.microsoft.com/office/drawing/2014/main" id="{5F1A6BC8-8443-4FA2-7696-1587BF08972D}"/>
              </a:ext>
            </a:extLst>
          </p:cNvPr>
          <p:cNvCxnSpPr>
            <a:cxnSpLocks/>
          </p:cNvCxnSpPr>
          <p:nvPr/>
        </p:nvCxnSpPr>
        <p:spPr>
          <a:xfrm>
            <a:off x="7296150" y="4980787"/>
            <a:ext cx="2046365" cy="422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21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751545" cy="1325563"/>
          </a:xfrm>
        </p:spPr>
        <p:txBody>
          <a:bodyPr/>
          <a:lstStyle/>
          <a:p>
            <a:r>
              <a:rPr lang="pt-BR" dirty="0"/>
              <a:t>Exemplos de aplicações de ML em várias áreas</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Saúde</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1026" name="Picture 2" descr="Tesla Model X 2022: Preço, Autonomia e Performance">
            <a:extLst>
              <a:ext uri="{FF2B5EF4-FFF2-40B4-BE49-F238E27FC236}">
                <a16:creationId xmlns:a16="http://schemas.microsoft.com/office/drawing/2014/main" id="{E26CE54E-0238-07BF-2779-3452AF586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99" y="5808763"/>
            <a:ext cx="1618681" cy="91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a ou MasterCard qual é a melhor bandeira de Cartão de Crédito - Cartão a  Crédito">
            <a:extLst>
              <a:ext uri="{FF2B5EF4-FFF2-40B4-BE49-F238E27FC236}">
                <a16:creationId xmlns:a16="http://schemas.microsoft.com/office/drawing/2014/main" id="{2F9A172A-CA8B-5FB8-FCA7-8EBFE4A4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022" y="5687664"/>
            <a:ext cx="1109283" cy="1109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ualização de aplicativo da Netflix permite download de séries e filmes">
            <a:extLst>
              <a:ext uri="{FF2B5EF4-FFF2-40B4-BE49-F238E27FC236}">
                <a16:creationId xmlns:a16="http://schemas.microsoft.com/office/drawing/2014/main" id="{EA01457B-4F99-ED45-873A-A07636A10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0901" y="6199544"/>
            <a:ext cx="1092723" cy="6199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 English Chatbot - Deep English">
            <a:extLst>
              <a:ext uri="{FF2B5EF4-FFF2-40B4-BE49-F238E27FC236}">
                <a16:creationId xmlns:a16="http://schemas.microsoft.com/office/drawing/2014/main" id="{B481D1E4-D0C8-27BF-195E-E6CCBDE287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2438" y="5681110"/>
            <a:ext cx="1343579" cy="11658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valuation of an AI system for detection of COVID-19 - On Chest X-Ray  images - Radboudumc">
            <a:extLst>
              <a:ext uri="{FF2B5EF4-FFF2-40B4-BE49-F238E27FC236}">
                <a16:creationId xmlns:a16="http://schemas.microsoft.com/office/drawing/2014/main" id="{DA34B619-6A43-3964-485C-8F4F40104A0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47" t="17433" r="2508" b="17283"/>
          <a:stretch/>
        </p:blipFill>
        <p:spPr bwMode="auto">
          <a:xfrm>
            <a:off x="5618038" y="5758879"/>
            <a:ext cx="2339865" cy="9668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lexa vs Google vs Siri: The Smartest virtual assistant in 2021 – BuyMobile  Australia">
            <a:extLst>
              <a:ext uri="{FF2B5EF4-FFF2-40B4-BE49-F238E27FC236}">
                <a16:creationId xmlns:a16="http://schemas.microsoft.com/office/drawing/2014/main" id="{16024BCC-CFDF-1179-25E6-330DDBE1E99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164"/>
          <a:stretch/>
        </p:blipFill>
        <p:spPr bwMode="auto">
          <a:xfrm>
            <a:off x="9784638" y="5690796"/>
            <a:ext cx="2221241" cy="1017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com.br | Tudo pra você, de A a Z.">
            <a:extLst>
              <a:ext uri="{FF2B5EF4-FFF2-40B4-BE49-F238E27FC236}">
                <a16:creationId xmlns:a16="http://schemas.microsoft.com/office/drawing/2014/main" id="{FF616FB2-F5FD-544D-8592-DBB661F27E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731" t="37791" r="28859" b="35772"/>
          <a:stretch/>
        </p:blipFill>
        <p:spPr bwMode="auto">
          <a:xfrm>
            <a:off x="2095651" y="5687664"/>
            <a:ext cx="1412963" cy="4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t>conceitos fundamentais </a:t>
            </a:r>
            <a:r>
              <a:rPr lang="pt-BR" dirty="0"/>
              <a:t>do funcionamento de alguns </a:t>
            </a:r>
            <a:r>
              <a:rPr lang="pt-BR" b="1" i="1" dirty="0"/>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Não nos aprofundaremos nos conceitos matemáticos envolvidos.</a:t>
            </a:r>
          </a:p>
          <a:p>
            <a:r>
              <a:rPr lang="pt-BR" dirty="0"/>
              <a:t>Porém, vocês precisam conhecer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lnSpcReduction="10000"/>
          </a:bodyPr>
          <a:lstStyle/>
          <a:p>
            <a:r>
              <a:rPr lang="pt-BR" b="0" i="0" dirty="0">
                <a:effectLst/>
              </a:rPr>
              <a:t>A possibilidade de </a:t>
            </a:r>
            <a:r>
              <a:rPr lang="pt-BR" b="1" i="1" dirty="0">
                <a:effectLst/>
              </a:rPr>
              <a:t>analisar e extrair informações úteis de enormes volumes de dados</a:t>
            </a:r>
            <a:r>
              <a:rPr lang="pt-BR" b="0" i="0" dirty="0">
                <a:effectLst/>
              </a:rPr>
              <a:t> (centenas de terabytes</a:t>
            </a:r>
            <a:r>
              <a:rPr lang="pt-BR" dirty="0"/>
              <a:t> por dia</a:t>
            </a:r>
            <a:r>
              <a:rPr lang="pt-BR" b="0" i="0" dirty="0">
                <a:effectLst/>
              </a:rPr>
              <a:t>) disponíveis atualmente, o que seria impossível para nós, </a:t>
            </a:r>
            <a:r>
              <a:rPr lang="pt-BR" b="1" i="1" dirty="0">
                <a:effectLst/>
              </a:rPr>
              <a:t>vale ouro</a:t>
            </a:r>
            <a:r>
              <a:rPr lang="pt-BR" b="0" i="0" dirty="0">
                <a:effectLst/>
              </a:rPr>
              <a:t>, pois tem grande potencial para </a:t>
            </a:r>
            <a:r>
              <a:rPr lang="pt-BR" b="1" i="1" dirty="0">
                <a:effectLst/>
              </a:rPr>
              <a:t>aumentar o lucro das empresas</a:t>
            </a:r>
            <a:r>
              <a:rPr lang="pt-BR" dirty="0">
                <a:effectLst/>
              </a:rPr>
              <a:t>.</a:t>
            </a:r>
            <a:endParaRPr lang="pt-BR" b="1" i="1" dirty="0"/>
          </a:p>
          <a:p>
            <a:r>
              <a:rPr lang="pt-BR" dirty="0"/>
              <a:t>O surgimento de </a:t>
            </a:r>
            <a:r>
              <a:rPr lang="pt-BR" b="1" i="1" dirty="0"/>
              <a:t>recursos computacionais poderosos </a:t>
            </a:r>
            <a:r>
              <a:rPr lang="pt-BR" dirty="0"/>
              <a:t>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a:t>
            </a:r>
            <a:r>
              <a:rPr lang="pt-BR" b="1" i="1" dirty="0"/>
              <a:t>novas estratégias de aprendizagem</a:t>
            </a:r>
            <a:r>
              <a:rPr lang="pt-BR" dirty="0"/>
              <a:t>, e.g., </a:t>
            </a:r>
            <a:r>
              <a:rPr lang="pt-BR" i="1" dirty="0" err="1"/>
              <a:t>deep-learning</a:t>
            </a:r>
            <a:r>
              <a:rPr lang="pt-BR" dirty="0"/>
              <a:t>, </a:t>
            </a:r>
            <a:r>
              <a:rPr lang="pt-BR" i="1" dirty="0" err="1"/>
              <a:t>deep</a:t>
            </a:r>
            <a:r>
              <a:rPr lang="pt-BR" dirty="0"/>
              <a:t> </a:t>
            </a:r>
            <a:r>
              <a:rPr lang="pt-BR" i="1" dirty="0" err="1"/>
              <a:t>reinforment-learning</a:t>
            </a:r>
            <a:r>
              <a:rPr lang="pt-BR" dirty="0"/>
              <a:t>, </a:t>
            </a:r>
            <a:r>
              <a:rPr lang="pt-BR" i="1" dirty="0" err="1"/>
              <a:t>generative</a:t>
            </a:r>
            <a:r>
              <a:rPr lang="pt-BR" i="1" dirty="0"/>
              <a:t> adversarial </a:t>
            </a:r>
            <a:r>
              <a:rPr lang="pt-BR" i="1" dirty="0" err="1"/>
              <a:t>learning</a:t>
            </a:r>
            <a:r>
              <a:rPr lang="pt-BR" dirty="0"/>
              <a:t>, etc.</a:t>
            </a:r>
          </a:p>
          <a:p>
            <a:r>
              <a:rPr lang="pt-BR" dirty="0"/>
              <a:t>Disponibilidade de </a:t>
            </a:r>
            <a:r>
              <a:rPr lang="pt-BR" b="1" i="1" dirty="0"/>
              <a:t>frameworks e bibliotecas que facilitam o desenvolvimento</a:t>
            </a:r>
            <a:r>
              <a:rPr lang="pt-BR" i="1" dirty="0"/>
              <a:t> </a:t>
            </a:r>
            <a:r>
              <a:rPr lang="pt-BR" dirty="0"/>
              <a:t>de soluções com ML.</a:t>
            </a:r>
          </a:p>
          <a:p>
            <a:endParaRPr lang="en-US" dirty="0"/>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975" y="5657138"/>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28" y="5754297"/>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36849"/>
            <a:ext cx="2196538" cy="637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241" y="619095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4253" y="5369002"/>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XNet: A Scalable Deep Learning Framework">
            <a:extLst>
              <a:ext uri="{FF2B5EF4-FFF2-40B4-BE49-F238E27FC236}">
                <a16:creationId xmlns:a16="http://schemas.microsoft.com/office/drawing/2014/main" id="{344969F1-450E-5233-DC6E-578D3154AA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6406" y="5458623"/>
            <a:ext cx="1590504" cy="83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agrupados de acordo com o </a:t>
            </a:r>
            <a:r>
              <a:rPr lang="nl-BE" b="1" i="1" dirty="0"/>
              <a:t>tipo de aprendizado que realizam</a:t>
            </a:r>
            <a:r>
              <a:rPr lang="pt-BR" dirty="0"/>
              <a:t>:</a:t>
            </a:r>
          </a:p>
          <a:p>
            <a:pPr lvl="1" fontAlgn="base"/>
            <a:r>
              <a:rPr lang="pt-BR" sz="2800" dirty="0"/>
              <a:t>Supervisionado</a:t>
            </a:r>
          </a:p>
          <a:p>
            <a:pPr lvl="1"/>
            <a:r>
              <a:rPr lang="pt-BR" sz="2800" dirty="0"/>
              <a:t>Não-Supervisionado</a:t>
            </a:r>
          </a:p>
          <a:p>
            <a:pPr lvl="1"/>
            <a:r>
              <a:rPr lang="pt-BR" sz="2800" dirty="0"/>
              <a:t>Semi-Supervisionado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96173" y="1825624"/>
                <a:ext cx="6256279" cy="5032375"/>
              </a:xfrm>
            </p:spPr>
            <p:txBody>
              <a:bodyPr>
                <a:normAutofit/>
              </a:bodyPr>
              <a:lstStyle/>
              <a:p>
                <a:pPr>
                  <a:spcBef>
                    <a:spcPts val="600"/>
                  </a:spcBef>
                </a:pPr>
                <a:r>
                  <a:rPr lang="pt-BR" dirty="0"/>
                  <a:t>No aprendizado supervisionado, o </a:t>
                </a:r>
                <a:r>
                  <a:rPr lang="pt-BR" b="1" i="1" dirty="0"/>
                  <a:t>algoritmo de ML tem acesso às </a:t>
                </a:r>
                <a:r>
                  <a:rPr lang="pt-BR" b="1" i="1" dirty="0">
                    <a:solidFill>
                      <a:srgbClr val="00B050"/>
                    </a:solidFill>
                  </a:rPr>
                  <a:t>saídas esperadas</a:t>
                </a:r>
                <a:r>
                  <a:rPr lang="pt-BR" dirty="0"/>
                  <a:t>,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em inglês), </a:t>
                </a:r>
                <a:r>
                  <a:rPr lang="pt-BR" b="1" i="1" dirty="0">
                    <a:solidFill>
                      <a:srgbClr val="00B050"/>
                    </a:solidFill>
                  </a:rPr>
                  <a:t>para o conjunto de valores de entrada</a:t>
                </a:r>
                <a:r>
                  <a:rPr lang="pt-BR" dirty="0"/>
                  <a:t>,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(atributos), e sua saída correspondente, </a:t>
                </a:r>
                <a14:m>
                  <m:oMath xmlns:m="http://schemas.openxmlformats.org/officeDocument/2006/math">
                    <m:r>
                      <a:rPr lang="pt-BR" i="1">
                        <a:latin typeface="Cambria Math" panose="02040503050406030204" pitchFamily="18" charset="0"/>
                      </a:rPr>
                      <m:t>𝑦</m:t>
                    </m:r>
                  </m:oMath>
                </a14:m>
                <a:r>
                  <a:rPr lang="pt-BR" dirty="0"/>
                  <a:t> (rótulo).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96173" y="1825624"/>
                <a:ext cx="6256279" cy="5032375"/>
              </a:xfrm>
              <a:blipFill>
                <a:blip r:embed="rId3"/>
                <a:stretch>
                  <a:fillRect l="-1754" t="-1937"/>
                </a:stretch>
              </a:blipFill>
            </p:spPr>
            <p:txBody>
              <a:bodyPr/>
              <a:lstStyle/>
              <a:p>
                <a:r>
                  <a:rPr lang="pt-BR">
                    <a:noFill/>
                  </a:rPr>
                  <a:t> </a:t>
                </a:r>
              </a:p>
            </p:txBody>
          </p:sp>
        </mc:Fallback>
      </mc:AlternateContent>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65"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p:cNvSpPr txBox="1"/>
              <p:nvPr/>
            </p:nvSpPr>
            <p:spPr>
              <a:xfrm>
                <a:off x="3349878"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3349878" y="4125288"/>
                <a:ext cx="241041" cy="276999"/>
              </a:xfrm>
              <a:prstGeom prst="rect">
                <a:avLst/>
              </a:prstGeom>
              <a:blipFill>
                <a:blip r:embed="rId5"/>
                <a:stretch>
                  <a:fillRect r="-5641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2009850"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2009850"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rot="16200000">
                <a:off x="856179"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8" name="CaixaDeTexto 7"/>
              <p:cNvSpPr txBox="1">
                <a:spLocks noRot="1" noChangeAspect="1" noMove="1" noResize="1" noEditPoints="1" noAdjustHandles="1" noChangeArrowheads="1" noChangeShapeType="1" noTextEdit="1"/>
              </p:cNvSpPr>
              <p:nvPr/>
            </p:nvSpPr>
            <p:spPr>
              <a:xfrm rot="16200000">
                <a:off x="856179" y="2695064"/>
                <a:ext cx="241041" cy="276999"/>
              </a:xfrm>
              <a:prstGeom prst="rect">
                <a:avLst/>
              </a:prstGeom>
              <a:blipFill>
                <a:blip r:embed="rId7"/>
                <a:stretch>
                  <a:fillRect t="-57500" r="-6667"/>
                </a:stretch>
              </a:blipFill>
            </p:spPr>
            <p:txBody>
              <a:bodyPr/>
              <a:lstStyle/>
              <a:p>
                <a:r>
                  <a:rPr lang="pt-BR">
                    <a:noFill/>
                  </a:rPr>
                  <a:t> </a:t>
                </a:r>
              </a:p>
            </p:txBody>
          </p:sp>
        </mc:Fallback>
      </mc:AlternateContent>
      <p:sp>
        <p:nvSpPr>
          <p:cNvPr id="9" name="Forma livre 8"/>
          <p:cNvSpPr/>
          <p:nvPr/>
        </p:nvSpPr>
        <p:spPr>
          <a:xfrm>
            <a:off x="3106504"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45"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p:cNvSpPr txBox="1"/>
              <p:nvPr/>
            </p:nvSpPr>
            <p:spPr>
              <a:xfrm>
                <a:off x="572745"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572745"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203790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33012" y="1825624"/>
                <a:ext cx="6830460" cy="5032375"/>
              </a:xfrm>
            </p:spPr>
            <p:txBody>
              <a:bodyPr>
                <a:normAutofit/>
              </a:bodyPr>
              <a:lstStyle/>
              <a:p>
                <a:pPr>
                  <a:spcBef>
                    <a:spcPts val="600"/>
                  </a:spcBef>
                </a:pPr>
                <a:r>
                  <a:rPr lang="pt-BR" b="1" dirty="0"/>
                  <a:t>Objetivo</a:t>
                </a:r>
                <a:r>
                  <a:rPr lang="pt-BR" dirty="0"/>
                  <a:t>: os algoritmos </a:t>
                </a:r>
                <a:r>
                  <a:rPr lang="pt-BR" b="1" i="1" dirty="0"/>
                  <a:t>supervisionados</a:t>
                </a:r>
                <a:r>
                  <a:rPr lang="pt-BR" dirty="0"/>
                  <a:t> de ML devem </a:t>
                </a:r>
                <a:r>
                  <a:rPr lang="pt-BR" b="1" i="1" dirty="0">
                    <a:solidFill>
                      <a:srgbClr val="00B050"/>
                    </a:solidFill>
                  </a:rPr>
                  <a:t>aprender</a:t>
                </a:r>
                <a:r>
                  <a:rPr lang="pt-BR" dirty="0"/>
                  <a:t> uma </a:t>
                </a:r>
                <a:r>
                  <a:rPr lang="pt-BR" b="1" i="1" dirty="0">
                    <a:solidFill>
                      <a:srgbClr val="00B050"/>
                    </a:solidFill>
                  </a:rPr>
                  <a:t>função</a:t>
                </a:r>
                <a:r>
                  <a:rPr lang="pt-BR" dirty="0"/>
                  <a:t> (i.e., o modelo) que </a:t>
                </a:r>
                <a:r>
                  <a:rPr lang="pt-BR" b="1" i="1" dirty="0">
                    <a:solidFill>
                      <a:srgbClr val="00B050"/>
                    </a:solidFill>
                  </a:rPr>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problemas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a:t>
                </a:r>
              </a:p>
              <a:p>
                <a:pPr lvl="2">
                  <a:spcBef>
                    <a:spcPts val="600"/>
                  </a:spcBef>
                  <a:buFont typeface="Wingdings" panose="05000000000000000000" pitchFamily="2" charset="2"/>
                  <a:buChar char="§"/>
                </a:pPr>
                <a:r>
                  <a:rPr lang="pt-BR" b="1" dirty="0"/>
                  <a:t>Exemplo</a:t>
                </a:r>
                <a:r>
                  <a:rPr lang="pt-BR" dirty="0"/>
                  <a:t>: anos de experiência versus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conjunto finito de classes. </a:t>
                </a:r>
              </a:p>
              <a:p>
                <a:pPr lvl="2">
                  <a:spcBef>
                    <a:spcPts val="600"/>
                  </a:spcBef>
                  <a:buFont typeface="Wingdings" panose="05000000000000000000" pitchFamily="2" charset="2"/>
                  <a:buChar char="§"/>
                </a:pPr>
                <a:r>
                  <a:rPr lang="pt-BR" b="1" dirty="0"/>
                  <a:t>Exemplo</a:t>
                </a:r>
                <a:r>
                  <a:rPr lang="pt-BR" dirty="0"/>
                  <a:t>: filtro de spam.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33012" y="1825624"/>
                <a:ext cx="6830460" cy="5032375"/>
              </a:xfrm>
              <a:blipFill>
                <a:blip r:embed="rId3"/>
                <a:stretch>
                  <a:fillRect l="-1606" t="-1937" r="-1070" b="-969"/>
                </a:stretch>
              </a:blipFill>
            </p:spPr>
            <p:txBody>
              <a:bodyPr/>
              <a:lstStyle/>
              <a:p>
                <a:r>
                  <a:rPr lang="pt-BR">
                    <a:noFill/>
                  </a:rPr>
                  <a:t> </a:t>
                </a:r>
              </a:p>
            </p:txBody>
          </p:sp>
        </mc:Fallback>
      </mc:AlternateContent>
      <p:pic>
        <p:nvPicPr>
          <p:cNvPr id="4" name="Picture 4" descr="Machine Learning : Simple Linear Regression – Anirudh Sethi Blog !">
            <a:extLst>
              <a:ext uri="{FF2B5EF4-FFF2-40B4-BE49-F238E27FC236}">
                <a16:creationId xmlns:a16="http://schemas.microsoft.com/office/drawing/2014/main" id="{D9E55C5C-4D41-016F-3F68-2BDF1244C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59"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957F94D-0B18-9B82-BCA7-3F9282561597}"/>
                  </a:ext>
                </a:extLst>
              </p:cNvPr>
              <p:cNvSpPr txBox="1"/>
              <p:nvPr/>
            </p:nvSpPr>
            <p:spPr>
              <a:xfrm>
                <a:off x="3151572"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5" name="CaixaDeTexto 4">
                <a:extLst>
                  <a:ext uri="{FF2B5EF4-FFF2-40B4-BE49-F238E27FC236}">
                    <a16:creationId xmlns:a16="http://schemas.microsoft.com/office/drawing/2014/main" id="{9957F94D-0B18-9B82-BCA7-3F9282561597}"/>
                  </a:ext>
                </a:extLst>
              </p:cNvPr>
              <p:cNvSpPr txBox="1">
                <a:spLocks noRot="1" noChangeAspect="1" noMove="1" noResize="1" noEditPoints="1" noAdjustHandles="1" noChangeArrowheads="1" noChangeShapeType="1" noTextEdit="1"/>
              </p:cNvSpPr>
              <p:nvPr/>
            </p:nvSpPr>
            <p:spPr>
              <a:xfrm>
                <a:off x="3151572" y="4125288"/>
                <a:ext cx="241041" cy="276999"/>
              </a:xfrm>
              <a:prstGeom prst="rect">
                <a:avLst/>
              </a:prstGeom>
              <a:blipFill>
                <a:blip r:embed="rId5"/>
                <a:stretch>
                  <a:fillRect r="-5250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C89EA20-0D50-2645-7888-822DE8F6FE29}"/>
                  </a:ext>
                </a:extLst>
              </p:cNvPr>
              <p:cNvSpPr txBox="1"/>
              <p:nvPr/>
            </p:nvSpPr>
            <p:spPr>
              <a:xfrm>
                <a:off x="1811544"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6" name="CaixaDeTexto 5">
                <a:extLst>
                  <a:ext uri="{FF2B5EF4-FFF2-40B4-BE49-F238E27FC236}">
                    <a16:creationId xmlns:a16="http://schemas.microsoft.com/office/drawing/2014/main" id="{4C89EA20-0D50-2645-7888-822DE8F6FE29}"/>
                  </a:ext>
                </a:extLst>
              </p:cNvPr>
              <p:cNvSpPr txBox="1">
                <a:spLocks noRot="1" noChangeAspect="1" noMove="1" noResize="1" noEditPoints="1" noAdjustHandles="1" noChangeArrowheads="1" noChangeShapeType="1" noTextEdit="1"/>
              </p:cNvSpPr>
              <p:nvPr/>
            </p:nvSpPr>
            <p:spPr>
              <a:xfrm>
                <a:off x="1811544"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FCCD11F-5A21-53E7-3655-D85616DF6D73}"/>
                  </a:ext>
                </a:extLst>
              </p:cNvPr>
              <p:cNvSpPr txBox="1"/>
              <p:nvPr/>
            </p:nvSpPr>
            <p:spPr>
              <a:xfrm rot="16200000">
                <a:off x="657873"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7" name="CaixaDeTexto 6">
                <a:extLst>
                  <a:ext uri="{FF2B5EF4-FFF2-40B4-BE49-F238E27FC236}">
                    <a16:creationId xmlns:a16="http://schemas.microsoft.com/office/drawing/2014/main" id="{DFCCD11F-5A21-53E7-3655-D85616DF6D73}"/>
                  </a:ext>
                </a:extLst>
              </p:cNvPr>
              <p:cNvSpPr txBox="1">
                <a:spLocks noRot="1" noChangeAspect="1" noMove="1" noResize="1" noEditPoints="1" noAdjustHandles="1" noChangeArrowheads="1" noChangeShapeType="1" noTextEdit="1"/>
              </p:cNvSpPr>
              <p:nvPr/>
            </p:nvSpPr>
            <p:spPr>
              <a:xfrm rot="16200000">
                <a:off x="657873" y="2695064"/>
                <a:ext cx="241041" cy="276999"/>
              </a:xfrm>
              <a:prstGeom prst="rect">
                <a:avLst/>
              </a:prstGeom>
              <a:blipFill>
                <a:blip r:embed="rId7"/>
                <a:stretch>
                  <a:fillRect t="-57500" r="-8889"/>
                </a:stretch>
              </a:blipFill>
            </p:spPr>
            <p:txBody>
              <a:bodyPr/>
              <a:lstStyle/>
              <a:p>
                <a:r>
                  <a:rPr lang="pt-BR">
                    <a:noFill/>
                  </a:rPr>
                  <a:t> </a:t>
                </a:r>
              </a:p>
            </p:txBody>
          </p:sp>
        </mc:Fallback>
      </mc:AlternateContent>
      <p:sp>
        <p:nvSpPr>
          <p:cNvPr id="8" name="Forma livre 8">
            <a:extLst>
              <a:ext uri="{FF2B5EF4-FFF2-40B4-BE49-F238E27FC236}">
                <a16:creationId xmlns:a16="http://schemas.microsoft.com/office/drawing/2014/main" id="{2987AB5B-72EC-9D97-16B5-02B6C4515625}"/>
              </a:ext>
            </a:extLst>
          </p:cNvPr>
          <p:cNvSpPr/>
          <p:nvPr/>
        </p:nvSpPr>
        <p:spPr>
          <a:xfrm>
            <a:off x="2908198"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4" descr="Image result for supervised learning">
            <a:extLst>
              <a:ext uri="{FF2B5EF4-FFF2-40B4-BE49-F238E27FC236}">
                <a16:creationId xmlns:a16="http://schemas.microsoft.com/office/drawing/2014/main" id="{02EFCD37-71FF-EC8A-C20D-6EB797AB6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39"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DD814BB9-ADE8-A915-1D08-813BDF0C375A}"/>
                  </a:ext>
                </a:extLst>
              </p:cNvPr>
              <p:cNvSpPr txBox="1"/>
              <p:nvPr/>
            </p:nvSpPr>
            <p:spPr>
              <a:xfrm>
                <a:off x="374439"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a:extLst>
                  <a:ext uri="{FF2B5EF4-FFF2-40B4-BE49-F238E27FC236}">
                    <a16:creationId xmlns:a16="http://schemas.microsoft.com/office/drawing/2014/main" id="{DD814BB9-ADE8-A915-1D08-813BDF0C375A}"/>
                  </a:ext>
                </a:extLst>
              </p:cNvPr>
              <p:cNvSpPr txBox="1">
                <a:spLocks noRot="1" noChangeAspect="1" noMove="1" noResize="1" noEditPoints="1" noAdjustHandles="1" noChangeArrowheads="1" noChangeShapeType="1" noTextEdit="1"/>
              </p:cNvSpPr>
              <p:nvPr/>
            </p:nvSpPr>
            <p:spPr>
              <a:xfrm>
                <a:off x="374439"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3154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5739788" y="1634257"/>
                <a:ext cx="6337380" cy="5223743"/>
              </a:xfrm>
            </p:spPr>
            <p:txBody>
              <a:bodyPr vert="horz" lIns="91440" tIns="45720" rIns="91440" bIns="45720" rtlCol="0" anchor="t">
                <a:normAutofit/>
              </a:bodyPr>
              <a:lstStyle/>
              <a:p>
                <a:r>
                  <a:rPr lang="pt-BR" dirty="0"/>
                  <a:t>Neste tipo de aprendizado, os algoritmos de ML </a:t>
                </a:r>
                <a:r>
                  <a:rPr lang="pt-BR" b="1" i="1" dirty="0">
                    <a:solidFill>
                      <a:srgbClr val="00B050"/>
                    </a:solidFill>
                  </a:rPr>
                  <a:t>não têm acesso às saídas esperadas</a:t>
                </a:r>
                <a:r>
                  <a:rPr lang="pt-BR" dirty="0"/>
                  <a:t>, </a:t>
                </a:r>
                <a14:m>
                  <m:oMath xmlns:m="http://schemas.openxmlformats.org/officeDocument/2006/math">
                    <m:r>
                      <a:rPr lang="pt-BR" i="1">
                        <a:latin typeface="Cambria Math" panose="02040503050406030204" pitchFamily="18" charset="0"/>
                      </a:rPr>
                      <m:t>𝑦</m:t>
                    </m:r>
                  </m:oMath>
                </a14:m>
                <a:r>
                  <a:rPr lang="pt-BR" dirty="0">
                    <a:cs typeface="Calibri"/>
                  </a:rPr>
                  <a:t>. </a:t>
                </a:r>
              </a:p>
              <a:p>
                <a:r>
                  <a:rPr lang="pt-BR" dirty="0">
                    <a:cs typeface="Calibri"/>
                  </a:rPr>
                  <a:t>Eles só conhecem os atributos,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a:t>
                </a:r>
                <a:r>
                  <a:rPr lang="pt-BR" b="1" i="1" dirty="0">
                    <a:solidFill>
                      <a:srgbClr val="00B050"/>
                    </a:solidFill>
                  </a:rPr>
                  <a:t>similaridade</a:t>
                </a:r>
                <a:r>
                  <a:rPr lang="pt-BR" dirty="0"/>
                  <a:t>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ou seja, </a:t>
                </a:r>
                <a:r>
                  <a:rPr lang="pt-BR" b="1" i="1" dirty="0"/>
                  <a:t>sem a presença de rótulos</a:t>
                </a:r>
                <a:r>
                  <a:rPr lang="pt-BR" dirty="0"/>
                  <a:t>.</a:t>
                </a:r>
              </a:p>
            </p:txBody>
          </p:sp>
        </mc:Choice>
        <mc:Fallback xmlns="">
          <p:sp>
            <p:nvSpPr>
              <p:cNvPr id="3" name="Espaço Reservado para Conteúdo 2">
                <a:extLst>
                  <a:ext uri="{FF2B5EF4-FFF2-40B4-BE49-F238E27FC236}">
                    <a16:creationId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5739788" y="1634257"/>
                <a:ext cx="6337380" cy="5223743"/>
              </a:xfrm>
              <a:blipFill>
                <a:blip r:embed="rId3"/>
                <a:stretch>
                  <a:fillRect l="-1732" t="-1867" r="-3080"/>
                </a:stretch>
              </a:blipFill>
            </p:spPr>
            <p:txBody>
              <a:bodyPr/>
              <a:lstStyle/>
              <a:p>
                <a:r>
                  <a:rPr lang="pt-BR">
                    <a:noFill/>
                  </a:rPr>
                  <a:t> </a:t>
                </a:r>
              </a:p>
            </p:txBody>
          </p:sp>
        </mc:Fallback>
      </mc:AlternateContent>
      <p:pic>
        <p:nvPicPr>
          <p:cNvPr id="2050" name="Picture 2" descr="K-means: A Complete Introduction. K-means is an unsupervised clustering… |  by Alan Jeffares | Towards Data Science">
            <a:extLst>
              <a:ext uri="{FF2B5EF4-FFF2-40B4-BE49-F238E27FC236}">
                <a16:creationId xmlns:a16="http://schemas.microsoft.com/office/drawing/2014/main" id="{E01884DA-152B-FB68-C204-EDCDD46E5B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1" t="11502" r="54947" b="10772"/>
          <a:stretch/>
        </p:blipFill>
        <p:spPr bwMode="auto">
          <a:xfrm>
            <a:off x="1797441" y="1634257"/>
            <a:ext cx="2918634" cy="2164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a">
            <a:extLst>
              <a:ext uri="{FF2B5EF4-FFF2-40B4-BE49-F238E27FC236}">
                <a16:creationId xmlns:a16="http://schemas.microsoft.com/office/drawing/2014/main" id="{8B9A1E77-24B1-7DF5-03C9-94E6E4C7F3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49" t="10730" b="10771"/>
          <a:stretch/>
        </p:blipFill>
        <p:spPr bwMode="auto">
          <a:xfrm>
            <a:off x="1797441" y="4466752"/>
            <a:ext cx="2918634" cy="2181927"/>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Baixo 4">
            <a:extLst>
              <a:ext uri="{FF2B5EF4-FFF2-40B4-BE49-F238E27FC236}">
                <a16:creationId xmlns:a16="http://schemas.microsoft.com/office/drawing/2014/main" id="{9E19AC8B-C706-78C1-076D-5A1287FC616E}"/>
              </a:ext>
            </a:extLst>
          </p:cNvPr>
          <p:cNvSpPr/>
          <p:nvPr/>
        </p:nvSpPr>
        <p:spPr>
          <a:xfrm>
            <a:off x="3108030" y="3893589"/>
            <a:ext cx="297455" cy="478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1F4FDDD9-F55E-36C2-19FF-7B20360E355B}"/>
              </a:ext>
            </a:extLst>
          </p:cNvPr>
          <p:cNvSpPr txBox="1"/>
          <p:nvPr/>
        </p:nvSpPr>
        <p:spPr>
          <a:xfrm>
            <a:off x="574569" y="2311840"/>
            <a:ext cx="1222872" cy="646331"/>
          </a:xfrm>
          <a:prstGeom prst="rect">
            <a:avLst/>
          </a:prstGeom>
          <a:noFill/>
        </p:spPr>
        <p:txBody>
          <a:bodyPr wrap="square" rtlCol="0">
            <a:spAutoFit/>
          </a:bodyPr>
          <a:lstStyle/>
          <a:p>
            <a:pPr algn="ctr"/>
            <a:r>
              <a:rPr lang="pt-BR" b="1" dirty="0"/>
              <a:t>Dados não rotulados</a:t>
            </a:r>
          </a:p>
        </p:txBody>
      </p:sp>
      <p:sp>
        <p:nvSpPr>
          <p:cNvPr id="7" name="CaixaDeTexto 6">
            <a:extLst>
              <a:ext uri="{FF2B5EF4-FFF2-40B4-BE49-F238E27FC236}">
                <a16:creationId xmlns:a16="http://schemas.microsoft.com/office/drawing/2014/main" id="{2733FB70-7468-6FEE-704E-38F210F09CBE}"/>
              </a:ext>
            </a:extLst>
          </p:cNvPr>
          <p:cNvSpPr txBox="1"/>
          <p:nvPr/>
        </p:nvSpPr>
        <p:spPr>
          <a:xfrm>
            <a:off x="187286" y="5096050"/>
            <a:ext cx="1610155" cy="923330"/>
          </a:xfrm>
          <a:prstGeom prst="rect">
            <a:avLst/>
          </a:prstGeom>
          <a:noFill/>
        </p:spPr>
        <p:txBody>
          <a:bodyPr wrap="square" rtlCol="0">
            <a:spAutoFit/>
          </a:bodyPr>
          <a:lstStyle/>
          <a:p>
            <a:pPr algn="ctr"/>
            <a:r>
              <a:rPr lang="pt-BR" b="1" dirty="0"/>
              <a:t>Dados agrupados por proximidade</a:t>
            </a:r>
          </a:p>
        </p:txBody>
      </p:sp>
      <p:sp>
        <p:nvSpPr>
          <p:cNvPr id="9" name="CaixaDeTexto 8">
            <a:extLst>
              <a:ext uri="{FF2B5EF4-FFF2-40B4-BE49-F238E27FC236}">
                <a16:creationId xmlns:a16="http://schemas.microsoft.com/office/drawing/2014/main" id="{2150A039-C911-B65B-8594-4F8B7895B339}"/>
              </a:ext>
            </a:extLst>
          </p:cNvPr>
          <p:cNvSpPr txBox="1"/>
          <p:nvPr/>
        </p:nvSpPr>
        <p:spPr>
          <a:xfrm>
            <a:off x="3317350" y="3840524"/>
            <a:ext cx="2422438" cy="584775"/>
          </a:xfrm>
          <a:prstGeom prst="rect">
            <a:avLst/>
          </a:prstGeom>
          <a:noFill/>
        </p:spPr>
        <p:txBody>
          <a:bodyPr wrap="square">
            <a:spAutoFit/>
          </a:bodyPr>
          <a:lstStyle/>
          <a:p>
            <a:pPr algn="ctr"/>
            <a:r>
              <a:rPr lang="pt-BR" sz="1600" dirty="0"/>
              <a:t>Algoritmo de aprendizado não-supervisionado</a:t>
            </a:r>
          </a:p>
        </p:txBody>
      </p:sp>
    </p:spTree>
    <p:extLst>
      <p:ext uri="{BB962C8B-B14F-4D97-AF65-F5344CB8AC3E}">
        <p14:creationId xmlns:p14="http://schemas.microsoft.com/office/powerpoint/2010/main" val="274382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14B4A-F7CB-F872-F9AF-A6082A5ED7DB}"/>
              </a:ext>
            </a:extLst>
          </p:cNvPr>
          <p:cNvSpPr>
            <a:spLocks noGrp="1"/>
          </p:cNvSpPr>
          <p:nvPr>
            <p:ph type="title"/>
          </p:nvPr>
        </p:nvSpPr>
        <p:spPr>
          <a:xfrm>
            <a:off x="838200" y="406146"/>
            <a:ext cx="10515600" cy="1325563"/>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id="{873FB0D7-8B91-006B-0B66-260BCA1C73FE}"/>
              </a:ext>
            </a:extLst>
          </p:cNvPr>
          <p:cNvSpPr>
            <a:spLocks noGrp="1"/>
          </p:cNvSpPr>
          <p:nvPr>
            <p:ph idx="1"/>
          </p:nvPr>
        </p:nvSpPr>
        <p:spPr>
          <a:xfrm>
            <a:off x="7799943" y="1825624"/>
            <a:ext cx="4274544" cy="5032375"/>
          </a:xfrm>
        </p:spPr>
        <p:txBody>
          <a:bodyPr/>
          <a:lstStyle/>
          <a:p>
            <a:r>
              <a:rPr lang="pt-BR" dirty="0"/>
              <a:t>Esses algoritmos de ML tratam problemas de </a:t>
            </a:r>
            <a:r>
              <a:rPr lang="pt-BR" b="1" i="1" dirty="0"/>
              <a:t>clusterização</a:t>
            </a:r>
            <a:r>
              <a:rPr lang="pt-BR" dirty="0"/>
              <a:t>, </a:t>
            </a:r>
            <a:r>
              <a:rPr lang="pt-BR" b="1" i="1" dirty="0"/>
              <a:t>detecção de anomalias</a:t>
            </a:r>
            <a:r>
              <a:rPr lang="pt-BR" dirty="0"/>
              <a:t> (</a:t>
            </a:r>
            <a:r>
              <a:rPr lang="pt-BR" i="1" dirty="0"/>
              <a:t>outliers</a:t>
            </a:r>
            <a:r>
              <a:rPr lang="pt-BR" dirty="0"/>
              <a:t>), </a:t>
            </a:r>
            <a:r>
              <a:rPr lang="pt-BR" b="1" dirty="0"/>
              <a:t>redução de dimensionalidade</a:t>
            </a:r>
            <a:r>
              <a:rPr lang="pt-BR" dirty="0"/>
              <a:t>, e </a:t>
            </a:r>
            <a:r>
              <a:rPr lang="pt-BR" b="1" i="1" dirty="0"/>
              <a:t>aprendizado de regras de associação</a:t>
            </a:r>
            <a:r>
              <a:rPr lang="pt-BR" dirty="0"/>
              <a:t>.</a:t>
            </a:r>
            <a:endParaRPr lang="pt-BR" dirty="0">
              <a:cs typeface="Calibri"/>
            </a:endParaRPr>
          </a:p>
        </p:txBody>
      </p:sp>
      <p:pic>
        <p:nvPicPr>
          <p:cNvPr id="4" name="Picture 2" descr="https://www.ecloudvalley.com/wp-content/uploads/2019/09/Unsupervised-learning.png">
            <a:extLst>
              <a:ext uri="{FF2B5EF4-FFF2-40B4-BE49-F238E27FC236}">
                <a16:creationId xmlns:a16="http://schemas.microsoft.com/office/drawing/2014/main" id="{D5263760-ABE7-908A-A483-E7B4239BF9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116360" y="1996782"/>
            <a:ext cx="4270666" cy="1820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slideplayer.com/slide/13055479/79/images/6/Data+Compression+Reduce+data+from+3D+to+2D+Andrew+Ng.jpg">
            <a:extLst>
              <a:ext uri="{FF2B5EF4-FFF2-40B4-BE49-F238E27FC236}">
                <a16:creationId xmlns:a16="http://schemas.microsoft.com/office/drawing/2014/main" id="{7EC8CA93-5627-1841-37B3-2A4EB62036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112482" y="4444718"/>
            <a:ext cx="4144655" cy="2352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users.telenet.be/martialluyts/img/basket.jpg">
            <a:extLst>
              <a:ext uri="{FF2B5EF4-FFF2-40B4-BE49-F238E27FC236}">
                <a16:creationId xmlns:a16="http://schemas.microsoft.com/office/drawing/2014/main" id="{9C811BA7-975A-E2DA-2E1F-9C7F060A9C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900" t="10088" r="6191" b="3867"/>
          <a:stretch/>
        </p:blipFill>
        <p:spPr bwMode="auto">
          <a:xfrm>
            <a:off x="4618017" y="4487441"/>
            <a:ext cx="3184002" cy="23097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933EDA0-0AC1-1679-4C36-6F0BF84DF5F1}"/>
              </a:ext>
            </a:extLst>
          </p:cNvPr>
          <p:cNvSpPr/>
          <p:nvPr/>
        </p:nvSpPr>
        <p:spPr>
          <a:xfrm>
            <a:off x="5099746" y="1475703"/>
            <a:ext cx="2415085" cy="369332"/>
          </a:xfrm>
          <a:prstGeom prst="rect">
            <a:avLst/>
          </a:prstGeom>
        </p:spPr>
        <p:txBody>
          <a:bodyPr wrap="none">
            <a:spAutoFit/>
          </a:bodyPr>
          <a:lstStyle/>
          <a:p>
            <a:r>
              <a:rPr lang="pt-BR" b="1" dirty="0"/>
              <a:t>Detecção de Anomalias</a:t>
            </a:r>
            <a:endParaRPr lang="pt-BR" dirty="0"/>
          </a:p>
        </p:txBody>
      </p:sp>
      <p:sp>
        <p:nvSpPr>
          <p:cNvPr id="9" name="Rectangle 4">
            <a:extLst>
              <a:ext uri="{FF2B5EF4-FFF2-40B4-BE49-F238E27FC236}">
                <a16:creationId xmlns:a16="http://schemas.microsoft.com/office/drawing/2014/main" id="{331892E7-ED37-C3DC-2D4E-C8BA9DEA3471}"/>
              </a:ext>
            </a:extLst>
          </p:cNvPr>
          <p:cNvSpPr/>
          <p:nvPr/>
        </p:nvSpPr>
        <p:spPr>
          <a:xfrm>
            <a:off x="814111" y="4075386"/>
            <a:ext cx="3052502" cy="369332"/>
          </a:xfrm>
          <a:prstGeom prst="rect">
            <a:avLst/>
          </a:prstGeom>
        </p:spPr>
        <p:txBody>
          <a:bodyPr wrap="none">
            <a:spAutoFit/>
          </a:bodyPr>
          <a:lstStyle/>
          <a:p>
            <a:r>
              <a:rPr lang="pt-BR" b="1" dirty="0"/>
              <a:t>Redução de dimensionalidade</a:t>
            </a:r>
            <a:endParaRPr lang="pt-BR" dirty="0"/>
          </a:p>
        </p:txBody>
      </p:sp>
      <p:sp>
        <p:nvSpPr>
          <p:cNvPr id="10" name="Rectangle 5">
            <a:extLst>
              <a:ext uri="{FF2B5EF4-FFF2-40B4-BE49-F238E27FC236}">
                <a16:creationId xmlns:a16="http://schemas.microsoft.com/office/drawing/2014/main" id="{FBADD0CF-B784-C075-5E14-945B05737CFF}"/>
              </a:ext>
            </a:extLst>
          </p:cNvPr>
          <p:cNvSpPr/>
          <p:nvPr/>
        </p:nvSpPr>
        <p:spPr>
          <a:xfrm>
            <a:off x="1505366" y="1627450"/>
            <a:ext cx="1492653" cy="369332"/>
          </a:xfrm>
          <a:prstGeom prst="rect">
            <a:avLst/>
          </a:prstGeom>
        </p:spPr>
        <p:txBody>
          <a:bodyPr wrap="none">
            <a:spAutoFit/>
          </a:bodyPr>
          <a:lstStyle/>
          <a:p>
            <a:r>
              <a:rPr lang="pt-BR" b="1" dirty="0"/>
              <a:t>Clusterização</a:t>
            </a:r>
            <a:endParaRPr lang="pt-BR" dirty="0"/>
          </a:p>
        </p:txBody>
      </p:sp>
      <p:sp>
        <p:nvSpPr>
          <p:cNvPr id="11" name="Rectangle 6">
            <a:extLst>
              <a:ext uri="{FF2B5EF4-FFF2-40B4-BE49-F238E27FC236}">
                <a16:creationId xmlns:a16="http://schemas.microsoft.com/office/drawing/2014/main" id="{EF777834-D75A-D17E-7AC1-2567D7967671}"/>
              </a:ext>
            </a:extLst>
          </p:cNvPr>
          <p:cNvSpPr/>
          <p:nvPr/>
        </p:nvSpPr>
        <p:spPr>
          <a:xfrm>
            <a:off x="5067259" y="4075386"/>
            <a:ext cx="2180212" cy="369332"/>
          </a:xfrm>
          <a:prstGeom prst="rect">
            <a:avLst/>
          </a:prstGeom>
        </p:spPr>
        <p:txBody>
          <a:bodyPr wrap="none">
            <a:spAutoFit/>
          </a:bodyPr>
          <a:lstStyle/>
          <a:p>
            <a:r>
              <a:rPr lang="pt-BR" b="1" dirty="0">
                <a:cs typeface="Calibri"/>
              </a:rPr>
              <a:t>Regras de associação</a:t>
            </a:r>
            <a:endParaRPr lang="pt-BR" dirty="0"/>
          </a:p>
        </p:txBody>
      </p:sp>
      <p:pic>
        <p:nvPicPr>
          <p:cNvPr id="3074" name="Picture 2" descr="Univariate Anomaly Detection | Anomaly Detection Algorithms">
            <a:extLst>
              <a:ext uri="{FF2B5EF4-FFF2-40B4-BE49-F238E27FC236}">
                <a16:creationId xmlns:a16="http://schemas.microsoft.com/office/drawing/2014/main" id="{CD18FC77-7AA8-4719-B43C-09B222404B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5" t="3215" r="2543" b="6451"/>
          <a:stretch/>
        </p:blipFill>
        <p:spPr bwMode="auto">
          <a:xfrm>
            <a:off x="4734551" y="1845166"/>
            <a:ext cx="2950935" cy="212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5799466" y="1825623"/>
            <a:ext cx="6264004" cy="5032377"/>
          </a:xfrm>
        </p:spPr>
        <p:txBody>
          <a:bodyPr>
            <a:normAutofit/>
          </a:bodyPr>
          <a:lstStyle/>
          <a:p>
            <a:r>
              <a:rPr lang="pt-BR" dirty="0"/>
              <a:t>Neste tipo de aprendizado, os algoritmos de ML têm acesso a </a:t>
            </a:r>
            <a:r>
              <a:rPr lang="pt-BR" b="1" i="1" dirty="0">
                <a:solidFill>
                  <a:srgbClr val="00B050"/>
                </a:solidFill>
              </a:rPr>
              <a:t>exemplos de treinamento com e sem rótulos</a:t>
            </a:r>
            <a:r>
              <a:rPr lang="pt-BR" dirty="0"/>
              <a:t>.</a:t>
            </a:r>
          </a:p>
          <a:p>
            <a:r>
              <a:rPr lang="pt-BR" dirty="0"/>
              <a:t>Geralmente envolve uma </a:t>
            </a:r>
            <a:r>
              <a:rPr lang="pt-BR" b="1" i="1" dirty="0"/>
              <a:t>pequena quantidade de dados </a:t>
            </a:r>
            <a:r>
              <a:rPr lang="pt-BR" dirty="0"/>
              <a:t>rotulados e uma </a:t>
            </a:r>
            <a:r>
              <a:rPr lang="pt-BR" b="1" i="1" dirty="0"/>
              <a:t>grande quantidade de dados não-rotulados</a:t>
            </a:r>
            <a:r>
              <a:rPr lang="pt-BR" dirty="0"/>
              <a:t>.</a:t>
            </a:r>
          </a:p>
          <a:p>
            <a:r>
              <a:rPr lang="pt-BR" dirty="0"/>
              <a:t>É de grande ajuda em casos onde se ter uma grande quantidade de </a:t>
            </a:r>
            <a:r>
              <a:rPr lang="pt-BR" b="1" i="1" dirty="0">
                <a:solidFill>
                  <a:srgbClr val="00B050"/>
                </a:solidFill>
              </a:rPr>
              <a:t>dados rotulados é muito demorado, caro ou complexo</a:t>
            </a:r>
            <a:r>
              <a:rPr lang="pt-BR" dirty="0"/>
              <a:t>.</a:t>
            </a:r>
          </a:p>
        </p:txBody>
      </p:sp>
      <p:pic>
        <p:nvPicPr>
          <p:cNvPr id="10" name="Gráfico 9" descr="Documento com preenchimento sólido">
            <a:extLst>
              <a:ext uri="{FF2B5EF4-FFF2-40B4-BE49-F238E27FC236}">
                <a16:creationId xmlns:a16="http://schemas.microsoft.com/office/drawing/2014/main" id="{67A74EA0-FC56-6A28-B28A-D56D96984E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8133" y="3735645"/>
            <a:ext cx="627962" cy="627962"/>
          </a:xfrm>
          <a:prstGeom prst="rect">
            <a:avLst/>
          </a:prstGeom>
        </p:spPr>
      </p:pic>
      <p:pic>
        <p:nvPicPr>
          <p:cNvPr id="11" name="Gráfico 10" descr="Documento com preenchimento sólido">
            <a:extLst>
              <a:ext uri="{FF2B5EF4-FFF2-40B4-BE49-F238E27FC236}">
                <a16:creationId xmlns:a16="http://schemas.microsoft.com/office/drawing/2014/main" id="{0D0F35C2-C639-AA46-3653-AA1BD0E544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967" y="3227945"/>
            <a:ext cx="627962" cy="627962"/>
          </a:xfrm>
          <a:prstGeom prst="rect">
            <a:avLst/>
          </a:prstGeom>
        </p:spPr>
      </p:pic>
      <p:pic>
        <p:nvPicPr>
          <p:cNvPr id="12" name="Gráfico 11" descr="Documento com preenchimento sólido">
            <a:extLst>
              <a:ext uri="{FF2B5EF4-FFF2-40B4-BE49-F238E27FC236}">
                <a16:creationId xmlns:a16="http://schemas.microsoft.com/office/drawing/2014/main" id="{EBE40670-7768-4455-04DF-18D9649BD1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4364" y="3843053"/>
            <a:ext cx="627962" cy="627962"/>
          </a:xfrm>
          <a:prstGeom prst="rect">
            <a:avLst/>
          </a:prstGeom>
        </p:spPr>
      </p:pic>
      <p:pic>
        <p:nvPicPr>
          <p:cNvPr id="13" name="Gráfico 12" descr="Documento com preenchimento sólido">
            <a:extLst>
              <a:ext uri="{FF2B5EF4-FFF2-40B4-BE49-F238E27FC236}">
                <a16:creationId xmlns:a16="http://schemas.microsoft.com/office/drawing/2014/main" id="{2D07680D-39D1-2BB5-3D86-9481A8D300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53480" y="3088398"/>
            <a:ext cx="627962" cy="627962"/>
          </a:xfrm>
          <a:prstGeom prst="rect">
            <a:avLst/>
          </a:prstGeom>
        </p:spPr>
      </p:pic>
      <p:pic>
        <p:nvPicPr>
          <p:cNvPr id="14" name="Gráfico 13" descr="Documento com preenchimento sólido">
            <a:extLst>
              <a:ext uri="{FF2B5EF4-FFF2-40B4-BE49-F238E27FC236}">
                <a16:creationId xmlns:a16="http://schemas.microsoft.com/office/drawing/2014/main" id="{E45D368E-F9E3-F521-DEBB-4F5FFC323B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07493" y="3668567"/>
            <a:ext cx="627962" cy="627962"/>
          </a:xfrm>
          <a:prstGeom prst="rect">
            <a:avLst/>
          </a:prstGeom>
        </p:spPr>
      </p:pic>
      <p:pic>
        <p:nvPicPr>
          <p:cNvPr id="15" name="Gráfico 14" descr="Documento com preenchimento sólido">
            <a:extLst>
              <a:ext uri="{FF2B5EF4-FFF2-40B4-BE49-F238E27FC236}">
                <a16:creationId xmlns:a16="http://schemas.microsoft.com/office/drawing/2014/main" id="{87867FAF-E63F-365E-1E2F-CBD768F5EB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2590803"/>
            <a:ext cx="627962" cy="627962"/>
          </a:xfrm>
          <a:prstGeom prst="rect">
            <a:avLst/>
          </a:prstGeom>
        </p:spPr>
      </p:pic>
      <p:pic>
        <p:nvPicPr>
          <p:cNvPr id="16" name="Gráfico 15" descr="Documento com preenchimento sólido">
            <a:extLst>
              <a:ext uri="{FF2B5EF4-FFF2-40B4-BE49-F238E27FC236}">
                <a16:creationId xmlns:a16="http://schemas.microsoft.com/office/drawing/2014/main" id="{CA6010B6-C155-57A9-2D0B-4F0CDB775F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3267" y="2772585"/>
            <a:ext cx="627962" cy="627962"/>
          </a:xfrm>
          <a:prstGeom prst="rect">
            <a:avLst/>
          </a:prstGeom>
        </p:spPr>
      </p:pic>
      <p:pic>
        <p:nvPicPr>
          <p:cNvPr id="17" name="Gráfico 16" descr="Documento com preenchimento sólido">
            <a:extLst>
              <a:ext uri="{FF2B5EF4-FFF2-40B4-BE49-F238E27FC236}">
                <a16:creationId xmlns:a16="http://schemas.microsoft.com/office/drawing/2014/main" id="{F41CFA81-D322-4BC9-DFC9-A8655B4D15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2065" y="3395037"/>
            <a:ext cx="627962" cy="627962"/>
          </a:xfrm>
          <a:prstGeom prst="rect">
            <a:avLst/>
          </a:prstGeom>
        </p:spPr>
      </p:pic>
      <p:pic>
        <p:nvPicPr>
          <p:cNvPr id="18" name="Gráfico 17" descr="Documento com preenchimento sólido">
            <a:extLst>
              <a:ext uri="{FF2B5EF4-FFF2-40B4-BE49-F238E27FC236}">
                <a16:creationId xmlns:a16="http://schemas.microsoft.com/office/drawing/2014/main" id="{6C786E2D-7DA0-5962-F22F-DD4730EAEE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1129" y="2818999"/>
            <a:ext cx="627962" cy="627962"/>
          </a:xfrm>
          <a:prstGeom prst="rect">
            <a:avLst/>
          </a:prstGeom>
        </p:spPr>
      </p:pic>
      <p:pic>
        <p:nvPicPr>
          <p:cNvPr id="19" name="Gráfico 18" descr="Documento com preenchimento sólido">
            <a:extLst>
              <a:ext uri="{FF2B5EF4-FFF2-40B4-BE49-F238E27FC236}">
                <a16:creationId xmlns:a16="http://schemas.microsoft.com/office/drawing/2014/main" id="{FD6A6384-1672-659F-132F-95861126B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2459" y="2397292"/>
            <a:ext cx="627962" cy="627962"/>
          </a:xfrm>
          <a:prstGeom prst="rect">
            <a:avLst/>
          </a:prstGeom>
        </p:spPr>
      </p:pic>
      <p:pic>
        <p:nvPicPr>
          <p:cNvPr id="20" name="Gráfico 19" descr="Documento com preenchimento sólido">
            <a:extLst>
              <a:ext uri="{FF2B5EF4-FFF2-40B4-BE49-F238E27FC236}">
                <a16:creationId xmlns:a16="http://schemas.microsoft.com/office/drawing/2014/main" id="{02F5BCF7-146E-AA0C-3DB1-8B88CC8A47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6430" y="3417071"/>
            <a:ext cx="627962" cy="627962"/>
          </a:xfrm>
          <a:prstGeom prst="rect">
            <a:avLst/>
          </a:prstGeom>
        </p:spPr>
      </p:pic>
      <p:pic>
        <p:nvPicPr>
          <p:cNvPr id="21" name="Gráfico 20" descr="Documento com preenchimento sólido">
            <a:extLst>
              <a:ext uri="{FF2B5EF4-FFF2-40B4-BE49-F238E27FC236}">
                <a16:creationId xmlns:a16="http://schemas.microsoft.com/office/drawing/2014/main" id="{A532D10F-9F39-B06D-CD66-26CE403C98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9581" y="4109300"/>
            <a:ext cx="627962" cy="627962"/>
          </a:xfrm>
          <a:prstGeom prst="rect">
            <a:avLst/>
          </a:prstGeom>
        </p:spPr>
      </p:pic>
      <p:pic>
        <p:nvPicPr>
          <p:cNvPr id="22" name="Gráfico 21" descr="Documento com preenchimento sólido">
            <a:extLst>
              <a:ext uri="{FF2B5EF4-FFF2-40B4-BE49-F238E27FC236}">
                <a16:creationId xmlns:a16="http://schemas.microsoft.com/office/drawing/2014/main" id="{93001CD7-3896-1CE4-7EE6-0E61A3022B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9018" y="4348568"/>
            <a:ext cx="627962" cy="627962"/>
          </a:xfrm>
          <a:prstGeom prst="rect">
            <a:avLst/>
          </a:prstGeom>
        </p:spPr>
      </p:pic>
      <p:pic>
        <p:nvPicPr>
          <p:cNvPr id="23" name="Gráfico 22" descr="Documento com preenchimento sólido">
            <a:extLst>
              <a:ext uri="{FF2B5EF4-FFF2-40B4-BE49-F238E27FC236}">
                <a16:creationId xmlns:a16="http://schemas.microsoft.com/office/drawing/2014/main" id="{4D0669D4-2164-27B9-96E4-73FD952496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4540803"/>
            <a:ext cx="627962" cy="627962"/>
          </a:xfrm>
          <a:prstGeom prst="rect">
            <a:avLst/>
          </a:prstGeom>
        </p:spPr>
      </p:pic>
      <p:pic>
        <p:nvPicPr>
          <p:cNvPr id="24" name="Gráfico 23" descr="Documento com preenchimento sólido">
            <a:extLst>
              <a:ext uri="{FF2B5EF4-FFF2-40B4-BE49-F238E27FC236}">
                <a16:creationId xmlns:a16="http://schemas.microsoft.com/office/drawing/2014/main" id="{B85A9ACF-71C1-43F0-6CD0-C10C9566AC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6283" y="4493049"/>
            <a:ext cx="627962" cy="627962"/>
          </a:xfrm>
          <a:prstGeom prst="rect">
            <a:avLst/>
          </a:prstGeom>
        </p:spPr>
      </p:pic>
      <p:pic>
        <p:nvPicPr>
          <p:cNvPr id="25" name="Gráfico 24" descr="Documento com preenchimento sólido">
            <a:extLst>
              <a:ext uri="{FF2B5EF4-FFF2-40B4-BE49-F238E27FC236}">
                <a16:creationId xmlns:a16="http://schemas.microsoft.com/office/drawing/2014/main" id="{E86ACFFF-FD75-29E0-81ED-47DE8EF4D4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94" y="4006475"/>
            <a:ext cx="627962" cy="627962"/>
          </a:xfrm>
          <a:prstGeom prst="rect">
            <a:avLst/>
          </a:prstGeom>
        </p:spPr>
      </p:pic>
      <p:pic>
        <p:nvPicPr>
          <p:cNvPr id="26" name="Gráfico 25" descr="Documento com preenchimento sólido">
            <a:extLst>
              <a:ext uri="{FF2B5EF4-FFF2-40B4-BE49-F238E27FC236}">
                <a16:creationId xmlns:a16="http://schemas.microsoft.com/office/drawing/2014/main" id="{F48A0E9E-241D-C4C0-C27F-21F922A2DB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8567" y="2522209"/>
            <a:ext cx="627962" cy="627962"/>
          </a:xfrm>
          <a:prstGeom prst="rect">
            <a:avLst/>
          </a:prstGeom>
        </p:spPr>
      </p:pic>
      <p:pic>
        <p:nvPicPr>
          <p:cNvPr id="27" name="Gráfico 26" descr="Documento com preenchimento sólido">
            <a:extLst>
              <a:ext uri="{FF2B5EF4-FFF2-40B4-BE49-F238E27FC236}">
                <a16:creationId xmlns:a16="http://schemas.microsoft.com/office/drawing/2014/main" id="{558EAEB2-6750-E852-63A4-7A448DF2F8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7895" y="3244478"/>
            <a:ext cx="627962" cy="627962"/>
          </a:xfrm>
          <a:prstGeom prst="rect">
            <a:avLst/>
          </a:prstGeom>
        </p:spPr>
      </p:pic>
      <p:pic>
        <p:nvPicPr>
          <p:cNvPr id="28" name="Gráfico 27" descr="Documento com preenchimento sólido">
            <a:extLst>
              <a:ext uri="{FF2B5EF4-FFF2-40B4-BE49-F238E27FC236}">
                <a16:creationId xmlns:a16="http://schemas.microsoft.com/office/drawing/2014/main" id="{E6BA7343-6CC0-0CA1-EC00-6683CFF886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5064" y="2177928"/>
            <a:ext cx="627962" cy="627962"/>
          </a:xfrm>
          <a:prstGeom prst="rect">
            <a:avLst/>
          </a:prstGeom>
        </p:spPr>
      </p:pic>
      <p:pic>
        <p:nvPicPr>
          <p:cNvPr id="29" name="Gráfico 28" descr="Documento com preenchimento sólido">
            <a:extLst>
              <a:ext uri="{FF2B5EF4-FFF2-40B4-BE49-F238E27FC236}">
                <a16:creationId xmlns:a16="http://schemas.microsoft.com/office/drawing/2014/main" id="{68E9C2DF-BED5-4A79-9628-899745BF11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6702" y="4671163"/>
            <a:ext cx="627962" cy="627962"/>
          </a:xfrm>
          <a:prstGeom prst="rect">
            <a:avLst/>
          </a:prstGeom>
        </p:spPr>
      </p:pic>
      <p:pic>
        <p:nvPicPr>
          <p:cNvPr id="30" name="Gráfico 29" descr="Documento com preenchimento sólido">
            <a:extLst>
              <a:ext uri="{FF2B5EF4-FFF2-40B4-BE49-F238E27FC236}">
                <a16:creationId xmlns:a16="http://schemas.microsoft.com/office/drawing/2014/main" id="{70948E18-B321-68DE-AB01-410619B19E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9252" y="5121011"/>
            <a:ext cx="627962" cy="627962"/>
          </a:xfrm>
          <a:prstGeom prst="rect">
            <a:avLst/>
          </a:prstGeom>
        </p:spPr>
      </p:pic>
      <p:pic>
        <p:nvPicPr>
          <p:cNvPr id="31" name="Gráfico 30" descr="Documento com preenchimento sólido">
            <a:extLst>
              <a:ext uri="{FF2B5EF4-FFF2-40B4-BE49-F238E27FC236}">
                <a16:creationId xmlns:a16="http://schemas.microsoft.com/office/drawing/2014/main" id="{C8B444FB-5C85-DEB5-E91E-ED3FFFDC58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7997" y="5204550"/>
            <a:ext cx="627962" cy="627962"/>
          </a:xfrm>
          <a:prstGeom prst="rect">
            <a:avLst/>
          </a:prstGeom>
        </p:spPr>
      </p:pic>
      <p:pic>
        <p:nvPicPr>
          <p:cNvPr id="32" name="Gráfico 31" descr="Documento com preenchimento sólido">
            <a:extLst>
              <a:ext uri="{FF2B5EF4-FFF2-40B4-BE49-F238E27FC236}">
                <a16:creationId xmlns:a16="http://schemas.microsoft.com/office/drawing/2014/main" id="{192ABD13-7CD6-AE43-C6DD-D244170D41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504" y="5063172"/>
            <a:ext cx="627962" cy="627962"/>
          </a:xfrm>
          <a:prstGeom prst="rect">
            <a:avLst/>
          </a:prstGeom>
        </p:spPr>
      </p:pic>
      <p:pic>
        <p:nvPicPr>
          <p:cNvPr id="33" name="Gráfico 32" descr="Documento com preenchimento sólido">
            <a:extLst>
              <a:ext uri="{FF2B5EF4-FFF2-40B4-BE49-F238E27FC236}">
                <a16:creationId xmlns:a16="http://schemas.microsoft.com/office/drawing/2014/main" id="{C1EFEFCE-68BD-4655-8BCA-ABE7E05179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9492" y="4890569"/>
            <a:ext cx="627962" cy="627962"/>
          </a:xfrm>
          <a:prstGeom prst="rect">
            <a:avLst/>
          </a:prstGeom>
        </p:spPr>
      </p:pic>
      <p:pic>
        <p:nvPicPr>
          <p:cNvPr id="34" name="Gráfico 33" descr="Documento com preenchimento sólido">
            <a:extLst>
              <a:ext uri="{FF2B5EF4-FFF2-40B4-BE49-F238E27FC236}">
                <a16:creationId xmlns:a16="http://schemas.microsoft.com/office/drawing/2014/main" id="{E40C4285-4E5F-581D-7A7D-35791C6134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3008" y="4516393"/>
            <a:ext cx="627962" cy="627962"/>
          </a:xfrm>
          <a:prstGeom prst="rect">
            <a:avLst/>
          </a:prstGeom>
        </p:spPr>
      </p:pic>
      <p:pic>
        <p:nvPicPr>
          <p:cNvPr id="35" name="Gráfico 34" descr="Documento com preenchimento sólido">
            <a:extLst>
              <a:ext uri="{FF2B5EF4-FFF2-40B4-BE49-F238E27FC236}">
                <a16:creationId xmlns:a16="http://schemas.microsoft.com/office/drawing/2014/main" id="{C9C3CC72-159E-DFF3-14D5-5CF9A0A0F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0245" y="3795319"/>
            <a:ext cx="627962" cy="627962"/>
          </a:xfrm>
          <a:prstGeom prst="rect">
            <a:avLst/>
          </a:prstGeom>
        </p:spPr>
      </p:pic>
      <p:pic>
        <p:nvPicPr>
          <p:cNvPr id="36" name="Gráfico 35" descr="Documento com preenchimento sólido">
            <a:extLst>
              <a:ext uri="{FF2B5EF4-FFF2-40B4-BE49-F238E27FC236}">
                <a16:creationId xmlns:a16="http://schemas.microsoft.com/office/drawing/2014/main" id="{C758D094-0585-4DDF-E630-3EDECB4DB4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2048" y="3161393"/>
            <a:ext cx="627962" cy="627962"/>
          </a:xfrm>
          <a:prstGeom prst="rect">
            <a:avLst/>
          </a:prstGeom>
        </p:spPr>
      </p:pic>
      <p:pic>
        <p:nvPicPr>
          <p:cNvPr id="37" name="Gráfico 36" descr="Documento com preenchimento sólido">
            <a:extLst>
              <a:ext uri="{FF2B5EF4-FFF2-40B4-BE49-F238E27FC236}">
                <a16:creationId xmlns:a16="http://schemas.microsoft.com/office/drawing/2014/main" id="{474FA4E8-E8C2-128B-EE6C-E6362F45AA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1249" y="4056507"/>
            <a:ext cx="627962" cy="627962"/>
          </a:xfrm>
          <a:prstGeom prst="rect">
            <a:avLst/>
          </a:prstGeom>
        </p:spPr>
      </p:pic>
      <p:pic>
        <p:nvPicPr>
          <p:cNvPr id="38" name="Gráfico 37" descr="Documento com preenchimento sólido">
            <a:extLst>
              <a:ext uri="{FF2B5EF4-FFF2-40B4-BE49-F238E27FC236}">
                <a16:creationId xmlns:a16="http://schemas.microsoft.com/office/drawing/2014/main" id="{9D28DA3A-7109-4A0A-F924-8F19858442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2533" y="2474719"/>
            <a:ext cx="627962" cy="627962"/>
          </a:xfrm>
          <a:prstGeom prst="rect">
            <a:avLst/>
          </a:prstGeom>
        </p:spPr>
      </p:pic>
      <p:pic>
        <p:nvPicPr>
          <p:cNvPr id="39" name="Gráfico 38" descr="Documento com preenchimento sólido">
            <a:extLst>
              <a:ext uri="{FF2B5EF4-FFF2-40B4-BE49-F238E27FC236}">
                <a16:creationId xmlns:a16="http://schemas.microsoft.com/office/drawing/2014/main" id="{665FFF64-9E0E-FD72-53CC-E3E033EAFF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2340" y="2091882"/>
            <a:ext cx="627962" cy="627962"/>
          </a:xfrm>
          <a:prstGeom prst="rect">
            <a:avLst/>
          </a:prstGeom>
        </p:spPr>
      </p:pic>
      <p:pic>
        <p:nvPicPr>
          <p:cNvPr id="40" name="Gráfico 39" descr="Documento com preenchimento sólido">
            <a:extLst>
              <a:ext uri="{FF2B5EF4-FFF2-40B4-BE49-F238E27FC236}">
                <a16:creationId xmlns:a16="http://schemas.microsoft.com/office/drawing/2014/main" id="{B2BCAF17-88C4-0D19-156C-EB7553832C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2120" y="5376236"/>
            <a:ext cx="627962" cy="627962"/>
          </a:xfrm>
          <a:prstGeom prst="rect">
            <a:avLst/>
          </a:prstGeom>
        </p:spPr>
      </p:pic>
      <p:pic>
        <p:nvPicPr>
          <p:cNvPr id="41" name="Gráfico 40" descr="Documento com preenchimento sólido">
            <a:extLst>
              <a:ext uri="{FF2B5EF4-FFF2-40B4-BE49-F238E27FC236}">
                <a16:creationId xmlns:a16="http://schemas.microsoft.com/office/drawing/2014/main" id="{BF6EF0B1-7E77-9D2D-CD6B-80BA096122D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7874" y="4807030"/>
            <a:ext cx="627962" cy="627962"/>
          </a:xfrm>
          <a:prstGeom prst="rect">
            <a:avLst/>
          </a:prstGeom>
        </p:spPr>
      </p:pic>
      <p:pic>
        <p:nvPicPr>
          <p:cNvPr id="42" name="Gráfico 41" descr="Documento com preenchimento sólido">
            <a:extLst>
              <a:ext uri="{FF2B5EF4-FFF2-40B4-BE49-F238E27FC236}">
                <a16:creationId xmlns:a16="http://schemas.microsoft.com/office/drawing/2014/main" id="{4F37E2D4-196A-CC56-C48E-13735960FA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3470" y="5180698"/>
            <a:ext cx="627962" cy="627962"/>
          </a:xfrm>
          <a:prstGeom prst="rect">
            <a:avLst/>
          </a:prstGeom>
        </p:spPr>
      </p:pic>
      <p:pic>
        <p:nvPicPr>
          <p:cNvPr id="43" name="Gráfico 42" descr="Documento com preenchimento sólido">
            <a:extLst>
              <a:ext uri="{FF2B5EF4-FFF2-40B4-BE49-F238E27FC236}">
                <a16:creationId xmlns:a16="http://schemas.microsoft.com/office/drawing/2014/main" id="{80A2A3C4-98E3-B449-17F4-7A989D677E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0835" y="5531022"/>
            <a:ext cx="627962" cy="627962"/>
          </a:xfrm>
          <a:prstGeom prst="rect">
            <a:avLst/>
          </a:prstGeom>
        </p:spPr>
      </p:pic>
      <p:pic>
        <p:nvPicPr>
          <p:cNvPr id="44" name="Gráfico 43" descr="Documento com preenchimento sólido">
            <a:extLst>
              <a:ext uri="{FF2B5EF4-FFF2-40B4-BE49-F238E27FC236}">
                <a16:creationId xmlns:a16="http://schemas.microsoft.com/office/drawing/2014/main" id="{C97D0EF9-4571-F439-0D37-63635E74B0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1410" y="4565995"/>
            <a:ext cx="627962" cy="627962"/>
          </a:xfrm>
          <a:prstGeom prst="rect">
            <a:avLst/>
          </a:prstGeom>
        </p:spPr>
      </p:pic>
      <p:pic>
        <p:nvPicPr>
          <p:cNvPr id="45" name="Gráfico 44" descr="Documento com preenchimento sólido">
            <a:extLst>
              <a:ext uri="{FF2B5EF4-FFF2-40B4-BE49-F238E27FC236}">
                <a16:creationId xmlns:a16="http://schemas.microsoft.com/office/drawing/2014/main" id="{74B090CE-7A59-3769-A778-7353440E7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1561" y="3938033"/>
            <a:ext cx="627962" cy="627962"/>
          </a:xfrm>
          <a:prstGeom prst="rect">
            <a:avLst/>
          </a:prstGeom>
        </p:spPr>
      </p:pic>
      <p:pic>
        <p:nvPicPr>
          <p:cNvPr id="46" name="Gráfico 45" descr="Documento com preenchimento sólido">
            <a:extLst>
              <a:ext uri="{FF2B5EF4-FFF2-40B4-BE49-F238E27FC236}">
                <a16:creationId xmlns:a16="http://schemas.microsoft.com/office/drawing/2014/main" id="{5AE63F5E-F965-5D81-A8DB-23864EDB0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770" y="3291900"/>
            <a:ext cx="627962" cy="627962"/>
          </a:xfrm>
          <a:prstGeom prst="rect">
            <a:avLst/>
          </a:prstGeom>
        </p:spPr>
      </p:pic>
      <p:sp>
        <p:nvSpPr>
          <p:cNvPr id="49" name="CaixaDeTexto 48">
            <a:extLst>
              <a:ext uri="{FF2B5EF4-FFF2-40B4-BE49-F238E27FC236}">
                <a16:creationId xmlns:a16="http://schemas.microsoft.com/office/drawing/2014/main" id="{6BE4B3F0-8F13-E779-76C8-FA50EA7C25CE}"/>
              </a:ext>
            </a:extLst>
          </p:cNvPr>
          <p:cNvSpPr txBox="1"/>
          <p:nvPr/>
        </p:nvSpPr>
        <p:spPr>
          <a:xfrm>
            <a:off x="1758628" y="1856915"/>
            <a:ext cx="731876" cy="307777"/>
          </a:xfrm>
          <a:prstGeom prst="rect">
            <a:avLst/>
          </a:prstGeom>
          <a:noFill/>
        </p:spPr>
        <p:txBody>
          <a:bodyPr wrap="square" rtlCol="0">
            <a:spAutoFit/>
          </a:bodyPr>
          <a:lstStyle/>
          <a:p>
            <a:r>
              <a:rPr lang="pt-BR" sz="1400" dirty="0"/>
              <a:t>política</a:t>
            </a:r>
          </a:p>
        </p:txBody>
      </p:sp>
      <p:sp>
        <p:nvSpPr>
          <p:cNvPr id="50" name="CaixaDeTexto 49">
            <a:extLst>
              <a:ext uri="{FF2B5EF4-FFF2-40B4-BE49-F238E27FC236}">
                <a16:creationId xmlns:a16="http://schemas.microsoft.com/office/drawing/2014/main" id="{298FFD98-87ED-8422-554A-B9CC1DEF9EFA}"/>
              </a:ext>
            </a:extLst>
          </p:cNvPr>
          <p:cNvSpPr txBox="1"/>
          <p:nvPr/>
        </p:nvSpPr>
        <p:spPr>
          <a:xfrm>
            <a:off x="4738165" y="5308763"/>
            <a:ext cx="945848" cy="307777"/>
          </a:xfrm>
          <a:prstGeom prst="rect">
            <a:avLst/>
          </a:prstGeom>
          <a:noFill/>
        </p:spPr>
        <p:txBody>
          <a:bodyPr wrap="square" rtlCol="0">
            <a:spAutoFit/>
          </a:bodyPr>
          <a:lstStyle/>
          <a:p>
            <a:r>
              <a:rPr lang="pt-BR" sz="1400" dirty="0"/>
              <a:t>economia</a:t>
            </a:r>
          </a:p>
        </p:txBody>
      </p:sp>
      <p:sp>
        <p:nvSpPr>
          <p:cNvPr id="51" name="CaixaDeTexto 50">
            <a:extLst>
              <a:ext uri="{FF2B5EF4-FFF2-40B4-BE49-F238E27FC236}">
                <a16:creationId xmlns:a16="http://schemas.microsoft.com/office/drawing/2014/main" id="{38BDEEAE-D4C3-2C97-22C7-EBC5E55D1BFA}"/>
              </a:ext>
            </a:extLst>
          </p:cNvPr>
          <p:cNvSpPr txBox="1"/>
          <p:nvPr/>
        </p:nvSpPr>
        <p:spPr>
          <a:xfrm>
            <a:off x="37610" y="5093457"/>
            <a:ext cx="1591971" cy="307777"/>
          </a:xfrm>
          <a:prstGeom prst="rect">
            <a:avLst/>
          </a:prstGeom>
          <a:noFill/>
        </p:spPr>
        <p:txBody>
          <a:bodyPr wrap="square" rtlCol="0">
            <a:spAutoFit/>
          </a:bodyPr>
          <a:lstStyle/>
          <a:p>
            <a:r>
              <a:rPr lang="pt-BR" sz="1400" dirty="0"/>
              <a:t>Entretenimento</a:t>
            </a:r>
          </a:p>
        </p:txBody>
      </p:sp>
      <p:sp>
        <p:nvSpPr>
          <p:cNvPr id="52" name="CaixaDeTexto 51">
            <a:extLst>
              <a:ext uri="{FF2B5EF4-FFF2-40B4-BE49-F238E27FC236}">
                <a16:creationId xmlns:a16="http://schemas.microsoft.com/office/drawing/2014/main" id="{F237AB80-E9BA-9956-7B4F-7885A1756732}"/>
              </a:ext>
            </a:extLst>
          </p:cNvPr>
          <p:cNvSpPr txBox="1"/>
          <p:nvPr/>
        </p:nvSpPr>
        <p:spPr>
          <a:xfrm>
            <a:off x="2712852" y="4262036"/>
            <a:ext cx="945848" cy="307777"/>
          </a:xfrm>
          <a:prstGeom prst="rect">
            <a:avLst/>
          </a:prstGeom>
          <a:noFill/>
        </p:spPr>
        <p:txBody>
          <a:bodyPr wrap="square" rtlCol="0">
            <a:spAutoFit/>
          </a:bodyPr>
          <a:lstStyle/>
          <a:p>
            <a:r>
              <a:rPr lang="pt-BR" sz="1400" dirty="0"/>
              <a:t>esportes</a:t>
            </a:r>
          </a:p>
        </p:txBody>
      </p:sp>
      <p:pic>
        <p:nvPicPr>
          <p:cNvPr id="53" name="Gráfico 52" descr="Documento com preenchimento sólido">
            <a:extLst>
              <a:ext uri="{FF2B5EF4-FFF2-40B4-BE49-F238E27FC236}">
                <a16:creationId xmlns:a16="http://schemas.microsoft.com/office/drawing/2014/main" id="{179F4118-CB7E-2223-0C46-91992AF4AB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8038" y="5671838"/>
            <a:ext cx="627962" cy="627962"/>
          </a:xfrm>
          <a:prstGeom prst="rect">
            <a:avLst/>
          </a:prstGeom>
        </p:spPr>
      </p:pic>
      <p:pic>
        <p:nvPicPr>
          <p:cNvPr id="54" name="Gráfico 53" descr="Documento com preenchimento sólido">
            <a:extLst>
              <a:ext uri="{FF2B5EF4-FFF2-40B4-BE49-F238E27FC236}">
                <a16:creationId xmlns:a16="http://schemas.microsoft.com/office/drawing/2014/main" id="{878C5A56-93D2-C6F1-0E1B-AAD2E62789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2317" y="5741000"/>
            <a:ext cx="627962" cy="627962"/>
          </a:xfrm>
          <a:prstGeom prst="rect">
            <a:avLst/>
          </a:prstGeom>
        </p:spPr>
      </p:pic>
      <p:pic>
        <p:nvPicPr>
          <p:cNvPr id="55" name="Gráfico 54" descr="Documento com preenchimento sólido">
            <a:extLst>
              <a:ext uri="{FF2B5EF4-FFF2-40B4-BE49-F238E27FC236}">
                <a16:creationId xmlns:a16="http://schemas.microsoft.com/office/drawing/2014/main" id="{A5C437A5-E674-CE98-9E76-E9EDB2EDF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0906" y="5845003"/>
            <a:ext cx="627962" cy="627962"/>
          </a:xfrm>
          <a:prstGeom prst="rect">
            <a:avLst/>
          </a:prstGeom>
        </p:spPr>
      </p:pic>
    </p:spTree>
    <p:extLst>
      <p:ext uri="{BB962C8B-B14F-4D97-AF65-F5344CB8AC3E}">
        <p14:creationId xmlns:p14="http://schemas.microsoft.com/office/powerpoint/2010/main" val="3458181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925417" y="1825623"/>
            <a:ext cx="11182120" cy="2856546"/>
          </a:xfrm>
        </p:spPr>
        <p:txBody>
          <a:bodyPr>
            <a:normAutofit/>
          </a:bodyPr>
          <a:lstStyle/>
          <a:p>
            <a:r>
              <a:rPr lang="pt-BR" dirty="0"/>
              <a:t>Algoritmos de aprendizagem semi-supervisionada são o resultado da </a:t>
            </a:r>
            <a:r>
              <a:rPr lang="pt-BR" b="1" i="1" dirty="0">
                <a:solidFill>
                  <a:srgbClr val="00B050"/>
                </a:solidFill>
              </a:rPr>
              <a:t>combinação de algoritmos supervisionados e não-supervisionados</a:t>
            </a:r>
            <a:r>
              <a:rPr lang="pt-BR" dirty="0"/>
              <a:t>.</a:t>
            </a:r>
          </a:p>
          <a:p>
            <a:r>
              <a:rPr lang="pt-BR" dirty="0"/>
              <a:t>Uma maneira de realizar aprendizado semi-supervisionado é combinar algoritmos de </a:t>
            </a:r>
            <a:r>
              <a:rPr lang="pt-BR" b="1" i="1" dirty="0"/>
              <a:t>clusterização </a:t>
            </a:r>
            <a:r>
              <a:rPr lang="pt-BR" dirty="0"/>
              <a:t>e </a:t>
            </a:r>
            <a:r>
              <a:rPr lang="pt-BR" b="1" i="1" dirty="0"/>
              <a:t>classificação</a:t>
            </a:r>
            <a:r>
              <a:rPr lang="pt-BR" dirty="0"/>
              <a:t>.</a:t>
            </a:r>
          </a:p>
          <a:p>
            <a:pPr lvl="1">
              <a:buFont typeface="Wingdings" panose="05000000000000000000" pitchFamily="2" charset="2"/>
              <a:buChar char="§"/>
            </a:pPr>
            <a:r>
              <a:rPr lang="pt-BR" dirty="0"/>
              <a:t>Por exemplo, como </a:t>
            </a:r>
            <a:r>
              <a:rPr lang="pt-BR" b="1" i="1" dirty="0"/>
              <a:t>classificaríamos</a:t>
            </a:r>
            <a:r>
              <a:rPr lang="pt-BR" dirty="0"/>
              <a:t> nas classes uma</a:t>
            </a:r>
            <a:r>
              <a:rPr lang="pt-BR" baseline="0" dirty="0"/>
              <a:t> quantidade massiva </a:t>
            </a:r>
            <a:r>
              <a:rPr lang="pt-BR" dirty="0"/>
              <a:t>de textos </a:t>
            </a:r>
            <a:r>
              <a:rPr lang="pt-BR" b="1" i="1" dirty="0"/>
              <a:t>não-rotulados</a:t>
            </a:r>
            <a:r>
              <a:rPr lang="pt-BR" dirty="0"/>
              <a:t> da internet? </a:t>
            </a:r>
            <a:endParaRPr lang="pt-BR" b="1" i="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394"/>
          <a:stretch/>
        </p:blipFill>
        <p:spPr>
          <a:xfrm>
            <a:off x="1283498" y="4322867"/>
            <a:ext cx="10147421" cy="2451252"/>
          </a:xfrm>
          <a:prstGeom prst="rect">
            <a:avLst/>
          </a:prstGeom>
        </p:spPr>
      </p:pic>
      <p:sp>
        <p:nvSpPr>
          <p:cNvPr id="5" name="CaixaDeTexto 4">
            <a:extLst>
              <a:ext uri="{FF2B5EF4-FFF2-40B4-BE49-F238E27FC236}">
                <a16:creationId xmlns:a16="http://schemas.microsoft.com/office/drawing/2014/main" id="{3942DEA2-629D-F0F8-31FA-F65FBB58FC5F}"/>
              </a:ext>
            </a:extLst>
          </p:cNvPr>
          <p:cNvSpPr txBox="1"/>
          <p:nvPr/>
        </p:nvSpPr>
        <p:spPr>
          <a:xfrm>
            <a:off x="3756752" y="4682169"/>
            <a:ext cx="1949985" cy="338554"/>
          </a:xfrm>
          <a:prstGeom prst="rect">
            <a:avLst/>
          </a:prstGeom>
          <a:noFill/>
        </p:spPr>
        <p:txBody>
          <a:bodyPr wrap="square" rtlCol="0">
            <a:spAutoFit/>
          </a:bodyPr>
          <a:lstStyle/>
          <a:p>
            <a:pPr algn="ctr"/>
            <a:r>
              <a:rPr lang="pt-BR" sz="1600" dirty="0"/>
              <a:t>Não-supervisionado</a:t>
            </a:r>
          </a:p>
        </p:txBody>
      </p:sp>
      <p:sp>
        <p:nvSpPr>
          <p:cNvPr id="6" name="CaixaDeTexto 5">
            <a:extLst>
              <a:ext uri="{FF2B5EF4-FFF2-40B4-BE49-F238E27FC236}">
                <a16:creationId xmlns:a16="http://schemas.microsoft.com/office/drawing/2014/main" id="{0919961C-9DE7-30BC-1185-0CE15506BACE}"/>
              </a:ext>
            </a:extLst>
          </p:cNvPr>
          <p:cNvSpPr txBox="1"/>
          <p:nvPr/>
        </p:nvSpPr>
        <p:spPr>
          <a:xfrm>
            <a:off x="7302349" y="4682169"/>
            <a:ext cx="2148289" cy="338554"/>
          </a:xfrm>
          <a:prstGeom prst="rect">
            <a:avLst/>
          </a:prstGeom>
          <a:noFill/>
        </p:spPr>
        <p:txBody>
          <a:bodyPr wrap="square" rtlCol="0">
            <a:spAutoFit/>
          </a:bodyPr>
          <a:lstStyle/>
          <a:p>
            <a:pPr algn="ctr"/>
            <a:r>
              <a:rPr lang="pt-BR" sz="1600" dirty="0"/>
              <a:t>Supervisionado</a:t>
            </a:r>
          </a:p>
        </p:txBody>
      </p:sp>
    </p:spTree>
    <p:extLst>
      <p:ext uri="{BB962C8B-B14F-4D97-AF65-F5344CB8AC3E}">
        <p14:creationId xmlns:p14="http://schemas.microsoft.com/office/powerpoint/2010/main" val="319590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5442333" y="1856934"/>
            <a:ext cx="6588086" cy="5001065"/>
          </a:xfrm>
        </p:spPr>
        <p:txBody>
          <a:bodyPr>
            <a:normAutofit lnSpcReduction="10000"/>
          </a:bodyPr>
          <a:lstStyle/>
          <a:p>
            <a:r>
              <a:rPr lang="pt-BR" dirty="0"/>
              <a:t>Abordagem de aprendizado totalmente diferente das anteriores, pois </a:t>
            </a:r>
            <a:r>
              <a:rPr lang="pt-BR" b="1" i="1" dirty="0">
                <a:solidFill>
                  <a:srgbClr val="00B050"/>
                </a:solidFill>
              </a:rPr>
              <a:t>não temos exemplos de treinamento</a:t>
            </a:r>
            <a:r>
              <a:rPr lang="pt-BR" dirty="0"/>
              <a:t>, sejam eles rotulados ou não.</a:t>
            </a:r>
          </a:p>
          <a:p>
            <a:pPr marL="171450" indent="-171450"/>
            <a:r>
              <a:rPr lang="pt-BR" dirty="0"/>
              <a:t>O algoritmo de aprendizado por reforço, chamado de </a:t>
            </a:r>
            <a:r>
              <a:rPr lang="pt-BR" b="1" i="1" dirty="0">
                <a:solidFill>
                  <a:srgbClr val="00B050"/>
                </a:solidFill>
              </a:rPr>
              <a:t>agente</a:t>
            </a:r>
            <a:r>
              <a:rPr lang="pt-BR" dirty="0"/>
              <a:t> nesse contexto, aprende como se comportar em um </a:t>
            </a:r>
            <a:r>
              <a:rPr lang="pt-BR" b="1" i="1" dirty="0">
                <a:solidFill>
                  <a:srgbClr val="00B050"/>
                </a:solidFill>
              </a:rPr>
              <a:t>ambiente</a:t>
            </a:r>
            <a:r>
              <a:rPr lang="pt-BR" dirty="0"/>
              <a:t> através de interações do tipo </a:t>
            </a:r>
            <a:r>
              <a:rPr lang="pt-BR" b="1" i="1" dirty="0">
                <a:solidFill>
                  <a:srgbClr val="00B050"/>
                </a:solidFill>
              </a:rPr>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 executa uma </a:t>
            </a:r>
            <a:r>
              <a:rPr lang="pt-BR" b="1" i="1" dirty="0"/>
              <a:t>ação </a:t>
            </a:r>
            <a:r>
              <a:rPr lang="pt-BR" dirty="0"/>
              <a:t>e recebe uma </a:t>
            </a:r>
            <a:r>
              <a:rPr lang="pt-BR" b="1" i="1" dirty="0"/>
              <a:t>recompensa </a:t>
            </a:r>
            <a:r>
              <a:rPr lang="pt-BR" dirty="0"/>
              <a:t>(ou </a:t>
            </a:r>
            <a:r>
              <a:rPr lang="pt-BR" b="1" i="1" dirty="0"/>
              <a:t>reforço +/-</a:t>
            </a:r>
            <a:r>
              <a:rPr lang="pt-BR" dirty="0"/>
              <a:t>) em consequência da </a:t>
            </a:r>
            <a:r>
              <a:rPr lang="pt-BR" b="1" i="1" dirty="0"/>
              <a:t>ação</a:t>
            </a:r>
            <a:r>
              <a:rPr lang="pt-BR" dirty="0"/>
              <a:t> tomada.</a:t>
            </a:r>
          </a:p>
        </p:txBody>
      </p:sp>
      <p:pic>
        <p:nvPicPr>
          <p:cNvPr id="4098" name="Picture 2" descr="Reinforcement Learning Coach — Reinforcement Learning Coach 0.12.0  documentation">
            <a:extLst>
              <a:ext uri="{FF2B5EF4-FFF2-40B4-BE49-F238E27FC236}">
                <a16:creationId xmlns:a16="http://schemas.microsoft.com/office/drawing/2014/main" id="{4F81617B-E2D8-3D99-7A15-737CF6E23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2" t="7550" r="6051" b="8755"/>
          <a:stretch/>
        </p:blipFill>
        <p:spPr bwMode="auto">
          <a:xfrm>
            <a:off x="273663" y="2115239"/>
            <a:ext cx="485515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4864100" y="1856934"/>
            <a:ext cx="7133269" cy="5001065"/>
          </a:xfrm>
        </p:spPr>
        <p:txBody>
          <a:bodyPr>
            <a:normAutofit/>
          </a:bodyPr>
          <a:lstStyle/>
          <a:p>
            <a:r>
              <a:rPr lang="pt-BR" dirty="0"/>
              <a:t>Seguindo estes passos, o agente aprende por si só qual a melhor </a:t>
            </a:r>
            <a:r>
              <a:rPr lang="pt-BR" b="1" i="1" dirty="0"/>
              <a:t>estratégia</a:t>
            </a:r>
            <a:r>
              <a:rPr lang="pt-BR" dirty="0"/>
              <a:t>, chamada de </a:t>
            </a:r>
            <a:r>
              <a:rPr lang="pt-BR" b="1" i="1" dirty="0"/>
              <a:t>política</a:t>
            </a:r>
            <a:r>
              <a:rPr lang="pt-BR" dirty="0"/>
              <a:t>, para obter a </a:t>
            </a:r>
            <a:r>
              <a:rPr lang="pt-BR" b="1" i="1" dirty="0">
                <a:solidFill>
                  <a:srgbClr val="00B050"/>
                </a:solidFill>
              </a:rPr>
              <a:t>maior recompensa possível ao longo do tempo</a:t>
            </a:r>
            <a:r>
              <a:rPr lang="pt-BR" dirty="0"/>
              <a:t>.</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solidFill>
                  <a:srgbClr val="00B050"/>
                </a:solidFill>
              </a:rPr>
              <a:t>política</a:t>
            </a:r>
            <a:r>
              <a:rPr lang="pt-BR" dirty="0"/>
              <a:t> é uma</a:t>
            </a:r>
            <a:r>
              <a:rPr lang="pt-BR" b="1" i="1" dirty="0">
                <a:solidFill>
                  <a:srgbClr val="00B050"/>
                </a:solidFill>
              </a:rPr>
              <a:t> função que mapeia os estados do ambiente em ações </a:t>
            </a:r>
            <a:r>
              <a:rPr lang="pt-BR" dirty="0"/>
              <a:t>que o </a:t>
            </a:r>
            <a:r>
              <a:rPr lang="pt-BR" b="1" i="1" dirty="0"/>
              <a:t>agente</a:t>
            </a:r>
            <a:r>
              <a:rPr lang="pt-BR" dirty="0"/>
              <a:t> deve tomar.</a:t>
            </a:r>
          </a:p>
        </p:txBody>
      </p:sp>
      <p:pic>
        <p:nvPicPr>
          <p:cNvPr id="17" name="Imagem 16">
            <a:extLst>
              <a:ext uri="{FF2B5EF4-FFF2-40B4-BE49-F238E27FC236}">
                <a16:creationId xmlns:a16="http://schemas.microsoft.com/office/drawing/2014/main" id="{FC189173-E522-9843-BFEA-0C9890BD7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0" y="1177900"/>
            <a:ext cx="1865294" cy="5814060"/>
          </a:xfrm>
          <a:prstGeom prst="rect">
            <a:avLst/>
          </a:prstGeom>
        </p:spPr>
      </p:pic>
    </p:spTree>
    <p:extLst>
      <p:ext uri="{BB962C8B-B14F-4D97-AF65-F5344CB8AC3E}">
        <p14:creationId xmlns:p14="http://schemas.microsoft.com/office/powerpoint/2010/main" val="405349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15772314"/>
              </p:ext>
            </p:extLst>
          </p:nvPr>
        </p:nvGraphicFramePr>
        <p:xfrm>
          <a:off x="838200" y="2301073"/>
          <a:ext cx="10515600" cy="4354163"/>
        </p:xfrm>
        <a:graphic>
          <a:graphicData uri="http://schemas.openxmlformats.org/drawingml/2006/table">
            <a:tbl>
              <a:tblPr/>
              <a:tblGrid>
                <a:gridCol w="587885">
                  <a:extLst>
                    <a:ext uri="{9D8B030D-6E8A-4147-A177-3AD203B41FA5}">
                      <a16:colId xmlns:a16="http://schemas.microsoft.com/office/drawing/2014/main" val="20000"/>
                    </a:ext>
                  </a:extLst>
                </a:gridCol>
                <a:gridCol w="1491286">
                  <a:extLst>
                    <a:ext uri="{9D8B030D-6E8A-4147-A177-3AD203B41FA5}">
                      <a16:colId xmlns:a16="http://schemas.microsoft.com/office/drawing/2014/main" val="20001"/>
                    </a:ext>
                  </a:extLst>
                </a:gridCol>
                <a:gridCol w="1490856">
                  <a:extLst>
                    <a:ext uri="{9D8B030D-6E8A-4147-A177-3AD203B41FA5}">
                      <a16:colId xmlns:a16="http://schemas.microsoft.com/office/drawing/2014/main" val="20002"/>
                    </a:ext>
                  </a:extLst>
                </a:gridCol>
                <a:gridCol w="1789373">
                  <a:extLst>
                    <a:ext uri="{9D8B030D-6E8A-4147-A177-3AD203B41FA5}">
                      <a16:colId xmlns:a16="http://schemas.microsoft.com/office/drawing/2014/main" val="20003"/>
                    </a:ext>
                  </a:extLst>
                </a:gridCol>
                <a:gridCol w="5156200">
                  <a:extLst>
                    <a:ext uri="{9D8B030D-6E8A-4147-A177-3AD203B41FA5}">
                      <a16:colId xmlns:a16="http://schemas.microsoft.com/office/drawing/2014/main" val="20004"/>
                    </a:ext>
                  </a:extLst>
                </a:gridCol>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4/8/2023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18/8/2023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1/9/2023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15/9/2023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29/9/2023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13/10/2023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27/10/2023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421529">
                <a:tc>
                  <a:txBody>
                    <a:bodyPr/>
                    <a:lstStyle/>
                    <a:p>
                      <a:pPr algn="ctr" rtl="0" fontAlgn="b"/>
                      <a:r>
                        <a:rPr lang="pt-BR" sz="2000" b="1" dirty="0">
                          <a:solidFill>
                            <a:srgbClr val="00B050"/>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b="1" dirty="0">
                          <a:solidFill>
                            <a:srgbClr val="00B050"/>
                          </a:solidFill>
                          <a:effectLst/>
                        </a:rPr>
                        <a:t>10/11/2023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b="1" dirty="0">
                          <a:solidFill>
                            <a:srgbClr val="00B050"/>
                          </a:solidFill>
                        </a:rPr>
                        <a:t>Avaliação Presencial (</a:t>
                      </a:r>
                      <a:r>
                        <a:rPr lang="pt-BR" sz="2000" b="1">
                          <a:solidFill>
                            <a:srgbClr val="00B050"/>
                          </a:solidFill>
                        </a:rPr>
                        <a:t>Sala I-16)</a:t>
                      </a:r>
                      <a:endParaRPr lang="pt-BR" sz="2000" b="1" dirty="0">
                        <a:solidFill>
                          <a:srgbClr val="00B050"/>
                        </a:solidFill>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24/11/2023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dirty="0">
                          <a:effectLst/>
                        </a:rPr>
                        <a:t>8/12/2023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quinzenais, começando sempre às 19:30.</a:t>
            </a: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838200" y="1533524"/>
            <a:ext cx="11150599" cy="5324476"/>
          </a:xfrm>
        </p:spPr>
        <p:txBody>
          <a:bodyPr>
            <a:normAutofit fontScale="92500" lnSpcReduction="10000"/>
          </a:bodyPr>
          <a:lstStyle/>
          <a:p>
            <a:pPr algn="just"/>
            <a:r>
              <a:rPr lang="pt-BR" dirty="0"/>
              <a:t>Uma </a:t>
            </a:r>
            <a:r>
              <a:rPr lang="pt-BR" b="1" i="1" dirty="0"/>
              <a:t>metaheurística</a:t>
            </a:r>
            <a:r>
              <a:rPr lang="pt-BR" dirty="0"/>
              <a:t> é um algoritmo usado para encontrar soluções de </a:t>
            </a:r>
            <a:r>
              <a:rPr lang="pt-BR" b="1" i="1" dirty="0"/>
              <a:t>forma rápida</a:t>
            </a:r>
            <a:r>
              <a:rPr lang="pt-BR" dirty="0"/>
              <a:t> e </a:t>
            </a:r>
            <a:r>
              <a:rPr lang="pt-BR" b="1" i="1" dirty="0"/>
              <a:t>genérica</a:t>
            </a:r>
            <a:r>
              <a:rPr lang="pt-BR" dirty="0"/>
              <a:t>, mas muitas vezes </a:t>
            </a:r>
            <a:r>
              <a:rPr lang="pt-BR" b="1" i="1" dirty="0"/>
              <a:t>sub-ótimas</a:t>
            </a:r>
            <a:r>
              <a:rPr lang="pt-BR" dirty="0"/>
              <a:t>, para </a:t>
            </a:r>
            <a:r>
              <a:rPr lang="pt-BR" b="1" i="1" dirty="0"/>
              <a:t>problemas</a:t>
            </a:r>
            <a:r>
              <a:rPr lang="pt-BR" dirty="0"/>
              <a:t> </a:t>
            </a:r>
            <a:r>
              <a:rPr lang="pt-BR" b="1" i="1" dirty="0"/>
              <a:t>complexos de otimização.</a:t>
            </a:r>
            <a:endParaRPr lang="pt-BR" dirty="0"/>
          </a:p>
          <a:p>
            <a:pPr algn="just"/>
            <a:r>
              <a:rPr lang="pt-BR" dirty="0"/>
              <a:t>Metaheurísticas são geralmente aplicadas a problemas para os quais </a:t>
            </a:r>
            <a:r>
              <a:rPr lang="pt-BR" b="1" i="1" dirty="0"/>
              <a:t>não se conhece um algoritmo eficiente </a:t>
            </a:r>
            <a:r>
              <a:rPr lang="pt-BR" dirty="0"/>
              <a:t>ou </a:t>
            </a:r>
            <a:r>
              <a:rPr lang="pt-BR" b="1" i="1" dirty="0"/>
              <a:t>não se tem uma solução conhecida</a:t>
            </a:r>
            <a:r>
              <a:rPr lang="pt-BR" dirty="0"/>
              <a:t>.</a:t>
            </a:r>
          </a:p>
          <a:p>
            <a:pPr algn="just"/>
            <a:r>
              <a:rPr lang="pt-BR" dirty="0"/>
              <a:t>Características das metaheurísticas:</a:t>
            </a:r>
          </a:p>
          <a:p>
            <a:pPr lvl="1" algn="just">
              <a:buFont typeface="Wingdings" panose="05000000000000000000" pitchFamily="2" charset="2"/>
              <a:buChar char="§"/>
            </a:pPr>
            <a:r>
              <a:rPr lang="pt-BR" dirty="0"/>
              <a:t>não </a:t>
            </a:r>
            <a:r>
              <a:rPr lang="pt-BR" b="1" i="1" dirty="0"/>
              <a:t>garantem que uma solução ótima seja encontrada</a:t>
            </a:r>
            <a:r>
              <a:rPr lang="pt-BR" dirty="0"/>
              <a:t>, mas podem encontrar uma </a:t>
            </a:r>
            <a:r>
              <a:rPr lang="pt-BR" b="1" i="1" dirty="0"/>
              <a:t>solução suficientemente boa </a:t>
            </a:r>
            <a:r>
              <a:rPr lang="pt-BR" dirty="0"/>
              <a:t>(sub-ótima).</a:t>
            </a:r>
          </a:p>
          <a:p>
            <a:pPr lvl="1" algn="just">
              <a:buFont typeface="Wingdings" panose="05000000000000000000" pitchFamily="2" charset="2"/>
              <a:buChar char="§"/>
            </a:pPr>
            <a:r>
              <a:rPr lang="pt-BR" dirty="0"/>
              <a:t>são estratégias </a:t>
            </a:r>
            <a:r>
              <a:rPr lang="pt-BR" b="1" i="1" dirty="0"/>
              <a:t>que orientam o processo de busca através do espaço de soluções</a:t>
            </a:r>
            <a:r>
              <a:rPr lang="pt-BR" dirty="0"/>
              <a:t>.</a:t>
            </a:r>
          </a:p>
          <a:p>
            <a:pPr lvl="1" algn="just">
              <a:buFont typeface="Wingdings" panose="05000000000000000000" pitchFamily="2" charset="2"/>
              <a:buChar char="§"/>
            </a:pPr>
            <a:r>
              <a:rPr lang="pt-BR" dirty="0"/>
              <a:t>não são específicas de um problema, ou seja, </a:t>
            </a:r>
            <a:r>
              <a:rPr lang="pt-BR" b="1" i="1" dirty="0"/>
              <a:t>são genéricas</a:t>
            </a:r>
            <a:r>
              <a:rPr lang="pt-BR" dirty="0"/>
              <a:t>.</a:t>
            </a:r>
          </a:p>
          <a:p>
            <a:pPr lvl="1" algn="just">
              <a:buFont typeface="Wingdings" panose="05000000000000000000" pitchFamily="2" charset="2"/>
              <a:buChar char="§"/>
            </a:pPr>
            <a:r>
              <a:rPr lang="pt-BR" dirty="0"/>
              <a:t>funcionam bem mesmo em dispositivos com </a:t>
            </a:r>
            <a:r>
              <a:rPr lang="pt-BR" b="1" i="1" dirty="0"/>
              <a:t>capacidade computacional limitada</a:t>
            </a:r>
            <a:r>
              <a:rPr lang="pt-BR" dirty="0"/>
              <a:t> (e.g., dispositivos IoT).</a:t>
            </a:r>
          </a:p>
          <a:p>
            <a:pPr algn="just"/>
            <a:r>
              <a:rPr lang="pt-BR" dirty="0"/>
              <a:t>São algoritmos inspirados pelo </a:t>
            </a:r>
            <a:r>
              <a:rPr lang="pt-BR" b="1" i="1" dirty="0"/>
              <a:t>processo de seleção natural </a:t>
            </a:r>
            <a:r>
              <a:rPr lang="pt-BR" dirty="0"/>
              <a:t>(e.g., algoritmo genético) ou no </a:t>
            </a:r>
            <a:r>
              <a:rPr lang="pt-BR" b="1" i="1" dirty="0"/>
              <a:t>comportamento de grupos de animais </a:t>
            </a:r>
            <a:r>
              <a:rPr lang="pt-BR" dirty="0"/>
              <a:t>(e.g., algoritmos de otimização por exame de partículas e por colônia de formigas).</a:t>
            </a:r>
          </a:p>
        </p:txBody>
      </p:sp>
    </p:spTree>
    <p:extLst>
      <p:ext uri="{BB962C8B-B14F-4D97-AF65-F5344CB8AC3E}">
        <p14:creationId xmlns:p14="http://schemas.microsoft.com/office/powerpoint/2010/main" val="367009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3656036" y="1825624"/>
            <a:ext cx="8370864"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a:t>
            </a:r>
            <a:r>
              <a:rPr lang="pt-BR" i="1" dirty="0"/>
              <a:t>open-source</a:t>
            </a:r>
            <a:r>
              <a:rPr lang="pt-BR" dirty="0"/>
              <a:t> e gratuita.</a:t>
            </a:r>
          </a:p>
          <a:p>
            <a:r>
              <a:rPr lang="pt-BR" dirty="0"/>
              <a:t>Utilizaremos </a:t>
            </a:r>
            <a:r>
              <a:rPr lang="pt-BR" b="1" i="1" dirty="0"/>
              <a:t>notebooks Jupyter</a:t>
            </a:r>
            <a:r>
              <a:rPr lang="pt-BR" dirty="0"/>
              <a:t> para execução de exemplos e resolução dos exercícios práticos.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 além de código.</a:t>
            </a:r>
          </a:p>
          <a:p>
            <a:r>
              <a:rPr lang="pt-BR" dirty="0"/>
              <a:t>Para executá-los, utilizaremos o </a:t>
            </a:r>
            <a:r>
              <a:rPr lang="pt-BR" b="1" i="1" dirty="0"/>
              <a:t>Google Colaboratory </a:t>
            </a:r>
            <a:r>
              <a:rPr lang="pt-BR" dirty="0"/>
              <a:t>ou o </a:t>
            </a:r>
            <a:r>
              <a:rPr lang="pt-BR" b="1" i="1" dirty="0"/>
              <a:t>Binder</a:t>
            </a:r>
            <a:r>
              <a:rPr lang="pt-BR" dirty="0"/>
              <a:t>, que são ambientes computacionais interativos e gratuitos executados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114300" y="2883936"/>
            <a:ext cx="3367669" cy="2093536"/>
            <a:chOff x="8279312" y="2668035"/>
            <a:chExt cx="3912688" cy="2267359"/>
          </a:xfrm>
        </p:grpSpPr>
        <p:pic>
          <p:nvPicPr>
            <p:cNvPr id="4" name="Picture 2" descr="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10382114" y="4315690"/>
              <a:ext cx="1608495" cy="6197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8279313" y="4494019"/>
              <a:ext cx="1900564" cy="44137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lnSpcReduction="10000"/>
          </a:bodyPr>
          <a:lstStyle/>
          <a:p>
            <a:r>
              <a:rPr lang="pt-BR" b="1" dirty="0"/>
              <a:t>Colab</a:t>
            </a:r>
            <a:r>
              <a:rPr lang="pt-BR" dirty="0"/>
              <a:t>: aplicação web gratuita que permite a </a:t>
            </a:r>
            <a:r>
              <a:rPr lang="pt-BR" b="1" i="1" dirty="0">
                <a:solidFill>
                  <a:srgbClr val="00B050"/>
                </a:solidFill>
              </a:rPr>
              <a:t>criação, edição e execução</a:t>
            </a:r>
            <a:r>
              <a:rPr lang="pt-BR" dirty="0"/>
              <a:t>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pPr lvl="1">
              <a:buFont typeface="Wingdings" panose="05000000000000000000" pitchFamily="2" charset="2"/>
              <a:buChar char="§"/>
            </a:pPr>
            <a:r>
              <a:rPr lang="pt-BR" dirty="0"/>
              <a:t>Não pode ser instalado localmente.</a:t>
            </a:r>
          </a:p>
          <a:p>
            <a:r>
              <a:rPr lang="pt-BR" dirty="0"/>
              <a:t>URL: </a:t>
            </a:r>
            <a:r>
              <a:rPr lang="pt-BR" dirty="0">
                <a:hlinkClick r:id="rId3"/>
              </a:rPr>
              <a:t>https://colab.research.google.com/</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Binder</a:t>
            </a:r>
            <a:endParaRPr lang="pt-BR" dirty="0"/>
          </a:p>
        </p:txBody>
      </p:sp>
      <p:sp>
        <p:nvSpPr>
          <p:cNvPr id="5" name="Content Placeholder 2"/>
          <p:cNvSpPr>
            <a:spLocks noGrp="1"/>
          </p:cNvSpPr>
          <p:nvPr>
            <p:ph idx="1"/>
          </p:nvPr>
        </p:nvSpPr>
        <p:spPr>
          <a:xfrm>
            <a:off x="838201" y="2031118"/>
            <a:ext cx="11127058" cy="4826882"/>
          </a:xfrm>
        </p:spPr>
        <p:txBody>
          <a:bodyPr>
            <a:normAutofit lnSpcReduction="10000"/>
          </a:bodyPr>
          <a:lstStyle/>
          <a:p>
            <a:r>
              <a:rPr lang="pt-BR" b="1" dirty="0"/>
              <a:t>Binder</a:t>
            </a:r>
            <a:r>
              <a:rPr lang="pt-BR" dirty="0"/>
              <a:t>: outra aplicação web gratuita que permite a criação, edição e execução de </a:t>
            </a:r>
            <a:r>
              <a:rPr lang="pt-BR" b="1" i="1" dirty="0"/>
              <a:t>notebooks Jupyter </a:t>
            </a:r>
            <a:r>
              <a:rPr lang="pt-BR" dirty="0"/>
              <a:t>em navegadores web.</a:t>
            </a:r>
          </a:p>
          <a:p>
            <a:r>
              <a:rPr lang="pt-BR" dirty="0"/>
              <a:t>Vantagens:</a:t>
            </a:r>
          </a:p>
          <a:p>
            <a:pPr lvl="1">
              <a:buFont typeface="Wingdings" panose="05000000000000000000" pitchFamily="2" charset="2"/>
              <a:buChar char="§"/>
            </a:pPr>
            <a:r>
              <a:rPr lang="pt-BR" dirty="0"/>
              <a:t>Suporta a execução de várias linguagens de programação: Python, C++, C#, PHP, Julia, R, etc.</a:t>
            </a:r>
          </a:p>
          <a:p>
            <a:pPr lvl="1">
              <a:buFont typeface="Wingdings" panose="05000000000000000000" pitchFamily="2" charset="2"/>
              <a:buChar char="§"/>
            </a:pPr>
            <a:r>
              <a:rPr lang="pt-BR" dirty="0"/>
              <a:t>Pode ser instalado localmente. </a:t>
            </a:r>
            <a:r>
              <a:rPr lang="pt-BR" dirty="0">
                <a:hlinkClick r:id="rId3"/>
              </a:rPr>
              <a:t>Tutorial para instalação do </a:t>
            </a:r>
            <a:r>
              <a:rPr lang="pt-BR" dirty="0" err="1">
                <a:hlinkClick r:id="rId3"/>
              </a:rPr>
              <a:t>Jupyter</a:t>
            </a:r>
            <a:r>
              <a:rPr lang="pt-BR" dirty="0">
                <a:hlinkClick r:id="rId3"/>
              </a:rPr>
              <a:t>/</a:t>
            </a:r>
            <a:r>
              <a:rPr lang="pt-BR" dirty="0" err="1">
                <a:hlinkClick r:id="rId3"/>
              </a:rPr>
              <a:t>Binder</a:t>
            </a:r>
            <a:r>
              <a:rPr lang="pt-BR" dirty="0"/>
              <a:t>.</a:t>
            </a:r>
          </a:p>
          <a:p>
            <a:r>
              <a:rPr lang="pt-BR" dirty="0"/>
              <a:t>Desvantagens:</a:t>
            </a:r>
          </a:p>
          <a:p>
            <a:pPr lvl="1">
              <a:buFont typeface="Wingdings" panose="05000000000000000000" pitchFamily="2" charset="2"/>
              <a:buChar char="§"/>
            </a:pPr>
            <a:r>
              <a:rPr lang="pt-BR" dirty="0"/>
              <a:t>Poucos servidores disponíveis.</a:t>
            </a:r>
          </a:p>
          <a:p>
            <a:pPr lvl="1">
              <a:buFont typeface="Wingdings" panose="05000000000000000000" pitchFamily="2" charset="2"/>
              <a:buChar char="§"/>
            </a:pPr>
            <a:r>
              <a:rPr lang="pt-BR" dirty="0"/>
              <a:t>Não é possível salvar os notebooks (e.g., Google Drive).</a:t>
            </a:r>
          </a:p>
          <a:p>
            <a:pPr lvl="1">
              <a:buFont typeface="Wingdings" panose="05000000000000000000" pitchFamily="2" charset="2"/>
              <a:buChar char="§"/>
            </a:pPr>
            <a:r>
              <a:rPr lang="pt-BR" dirty="0"/>
              <a:t>Depois de algum tempo inativo, a máquina virtual executando seu </a:t>
            </a:r>
            <a:r>
              <a:rPr lang="pt-BR" b="1" i="1" dirty="0"/>
              <a:t>notebook </a:t>
            </a:r>
            <a:r>
              <a:rPr lang="pt-BR" dirty="0"/>
              <a:t>se desconecta e você pode perder seu código.</a:t>
            </a:r>
          </a:p>
          <a:p>
            <a:r>
              <a:rPr lang="pt-BR" dirty="0"/>
              <a:t>URL (através do Jupyter): </a:t>
            </a:r>
            <a:r>
              <a:rPr lang="pt-BR" dirty="0">
                <a:hlinkClick r:id="rId4"/>
              </a:rPr>
              <a:t>https://jupyter.org/</a:t>
            </a:r>
            <a:endParaRPr lang="pt-BR" dirty="0"/>
          </a:p>
          <a:p>
            <a:endParaRPr lang="pt-BR" dirty="0"/>
          </a:p>
        </p:txBody>
      </p:sp>
      <p:pic>
        <p:nvPicPr>
          <p:cNvPr id="6" name="Picture 5"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7531256" y="527258"/>
            <a:ext cx="4311591" cy="1001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510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5270500" y="1797048"/>
                <a:ext cx="6756400" cy="5032376"/>
              </a:xfrm>
            </p:spPr>
            <p:txBody>
              <a:bodyPr>
                <a:normAutofit lnSpcReduction="10000"/>
              </a:bodyPr>
              <a:lstStyle/>
              <a:p>
                <a:r>
                  <a:rPr lang="pt-BR" dirty="0"/>
                  <a:t>O </a:t>
                </a:r>
                <a:r>
                  <a:rPr lang="pt-BR" b="1" i="1" dirty="0">
                    <a:solidFill>
                      <a:srgbClr val="00B050"/>
                    </a:solidFill>
                  </a:rPr>
                  <a:t>objetivo</a:t>
                </a:r>
                <a:r>
                  <a:rPr lang="pt-BR" dirty="0"/>
                  <a:t> desta primeira parte do curso</a:t>
                </a:r>
                <a:r>
                  <a:rPr lang="pt-BR" b="1" i="1" dirty="0"/>
                  <a:t> </a:t>
                </a:r>
                <a:r>
                  <a:rPr lang="pt-BR" dirty="0"/>
                  <a:t>é ensinar vocês a </a:t>
                </a:r>
                <a:r>
                  <a:rPr lang="pt-BR" b="1" i="1" dirty="0">
                    <a:solidFill>
                      <a:srgbClr val="00B050"/>
                    </a:solidFill>
                  </a:rPr>
                  <a:t>encontrar uma função</a:t>
                </a:r>
                <a:r>
                  <a:rPr lang="pt-BR" dirty="0"/>
                  <a:t>, </a:t>
                </a:r>
                <a:r>
                  <a:rPr lang="pt-BR" b="1" i="1" dirty="0">
                    <a:solidFill>
                      <a:srgbClr val="00B050"/>
                    </a:solidFill>
                  </a:rPr>
                  <a:t>usando ML</a:t>
                </a:r>
                <a:r>
                  <a:rPr lang="pt-BR" dirty="0"/>
                  <a:t>, que </a:t>
                </a:r>
                <a:r>
                  <a:rPr lang="pt-BR" b="1" i="1" dirty="0">
                    <a:solidFill>
                      <a:srgbClr val="00B050"/>
                    </a:solidFill>
                  </a:rPr>
                  <a:t>aproxime</a:t>
                </a:r>
                <a:r>
                  <a:rPr lang="pt-BR" dirty="0"/>
                  <a:t> o comportamento de um </a:t>
                </a:r>
                <a:r>
                  <a:rPr lang="pt-BR" b="1" i="1" dirty="0">
                    <a:solidFill>
                      <a:srgbClr val="00B050"/>
                    </a:solidFill>
                  </a:rPr>
                  <a:t>conjunto de amostras</a:t>
                </a:r>
                <a:r>
                  <a:rPr lang="pt-BR" dirty="0">
                    <a:solidFill>
                      <a:srgbClr val="00B050"/>
                    </a:solidFill>
                  </a:rPr>
                  <a:t> </a:t>
                </a:r>
                <a:r>
                  <a:rPr lang="pt-BR" dirty="0"/>
                  <a:t>(</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solidFill>
                      <a:srgbClr val="00B050"/>
                    </a:solidFill>
                  </a:rPr>
                  <a:t>melhor forma possível</a:t>
                </a:r>
                <a:r>
                  <a:rPr lang="pt-BR" dirty="0"/>
                  <a:t>.</a:t>
                </a:r>
              </a:p>
              <a:p>
                <a:r>
                  <a:rPr lang="pt-BR" dirty="0"/>
                  <a:t>Porém, na maioria dos casos, nós </a:t>
                </a:r>
                <a:r>
                  <a:rPr lang="pt-BR" b="1" i="1" dirty="0"/>
                  <a:t>não conhecemos o mapeamento verdadeiro </a:t>
                </a:r>
                <a:r>
                  <a:rPr lang="pt-BR" dirty="0"/>
                  <a:t>(e muitas vezes ele nem existe) entre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e nos baseamos apenas em uma </a:t>
                </a:r>
                <a:r>
                  <a:rPr lang="pt-BR" b="1" i="1" dirty="0"/>
                  <a:t>métrica</a:t>
                </a:r>
                <a:r>
                  <a:rPr lang="pt-BR" dirty="0"/>
                  <a:t> para definir se a aproximação (i.e., a função) é boa ou não.</a:t>
                </a:r>
              </a:p>
              <a:p>
                <a:pPr lvl="1">
                  <a:buFont typeface="Wingdings" panose="05000000000000000000" pitchFamily="2" charset="2"/>
                  <a:buChar char="§"/>
                </a:pPr>
                <a:r>
                  <a:rPr lang="pt-BR" b="1" dirty="0"/>
                  <a:t>Exemplo</a:t>
                </a:r>
                <a:r>
                  <a:rPr lang="pt-BR" dirty="0"/>
                  <a:t>: dada a previsão da temperatura para um dia qualquer, quantos picolés serão vendidos?</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788" r="-1264" b="-606"/>
                </a:stretch>
              </a:blipFill>
            </p:spPr>
            <p:txBody>
              <a:bodyPr/>
              <a:lstStyle/>
              <a:p>
                <a:r>
                  <a:rPr lang="pt-BR">
                    <a:noFill/>
                  </a:rPr>
                  <a:t> </a:t>
                </a:r>
              </a:p>
            </p:txBody>
          </p:sp>
        </mc:Fallback>
      </mc:AlternateContent>
      <p:pic>
        <p:nvPicPr>
          <p:cNvPr id="7" name="Imagem 6"/>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D1080D34-5A9C-1623-E4ED-B7E8F833179C}"/>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5A24367B-FED7-78BF-723F-3F0AD6F8B374}"/>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2D07BB30-E8D5-6FED-46F1-418D3EC8FC2F}"/>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BA743252-6D82-B24E-88BA-E75B1712A5E3}"/>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E6F64BCB-85D7-3E05-1F1B-545E8E807B46}"/>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92F3BA69-437C-18E9-D7A4-EE9DB790EFAB}"/>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2347476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DA6E6-C288-35C9-6F74-163708B6665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00595392-F324-1A60-5A81-5AE7EAE2B2E1}"/>
              </a:ext>
            </a:extLst>
          </p:cNvPr>
          <p:cNvSpPr>
            <a:spLocks noGrp="1"/>
          </p:cNvSpPr>
          <p:nvPr>
            <p:ph idx="1"/>
          </p:nvPr>
        </p:nvSpPr>
        <p:spPr>
          <a:xfrm>
            <a:off x="838200" y="1825624"/>
            <a:ext cx="11126118" cy="5032375"/>
          </a:xfrm>
        </p:spPr>
        <p:txBody>
          <a:bodyPr>
            <a:normAutofit fontScale="92500" lnSpcReduction="20000"/>
          </a:bodyPr>
          <a:lstStyle/>
          <a:p>
            <a:pPr marL="0" indent="0">
              <a:buNone/>
            </a:pPr>
            <a:r>
              <a:rPr lang="pt-BR" dirty="0"/>
              <a:t>[1] Stuart Russell e Peter </a:t>
            </a:r>
            <a:r>
              <a:rPr lang="pt-BR" dirty="0" err="1"/>
              <a:t>Norvig</a:t>
            </a:r>
            <a:r>
              <a:rPr lang="pt-BR" dirty="0"/>
              <a:t>, “</a:t>
            </a:r>
            <a:r>
              <a:rPr lang="pt-BR" i="1" dirty="0"/>
              <a:t>Artificial </a:t>
            </a:r>
            <a:r>
              <a:rPr lang="pt-BR" i="1" dirty="0" err="1"/>
              <a:t>Intelligence</a:t>
            </a:r>
            <a:r>
              <a:rPr lang="pt-BR" i="1" dirty="0"/>
              <a:t>: A </a:t>
            </a:r>
            <a:r>
              <a:rPr lang="pt-BR" i="1" dirty="0" err="1"/>
              <a:t>Modern</a:t>
            </a:r>
            <a:r>
              <a:rPr lang="pt-BR" i="1" dirty="0"/>
              <a:t> Approach</a:t>
            </a:r>
            <a:r>
              <a:rPr lang="pt-BR" dirty="0"/>
              <a:t>,” Prentice Hall Series in Artificial </a:t>
            </a:r>
            <a:r>
              <a:rPr lang="pt-BR" dirty="0" err="1"/>
              <a:t>Intelligence</a:t>
            </a:r>
            <a:r>
              <a:rPr lang="pt-BR" dirty="0"/>
              <a:t>, 3rd ed., 2015.</a:t>
            </a:r>
          </a:p>
          <a:p>
            <a:pPr marL="0" indent="0">
              <a:buNone/>
            </a:pPr>
            <a:r>
              <a:rPr lang="pt-BR" dirty="0"/>
              <a:t>[2] </a:t>
            </a:r>
            <a:r>
              <a:rPr lang="pt-BR" dirty="0" err="1"/>
              <a:t>Aurélien</a:t>
            </a:r>
            <a:r>
              <a:rPr lang="pt-BR" dirty="0"/>
              <a:t> </a:t>
            </a:r>
            <a:r>
              <a:rPr lang="pt-BR" dirty="0" err="1"/>
              <a:t>Géron</a:t>
            </a:r>
            <a:r>
              <a:rPr lang="pt-BR" dirty="0"/>
              <a:t>, “</a:t>
            </a:r>
            <a:r>
              <a:rPr lang="pt-BR" i="1" dirty="0"/>
              <a:t>Hands-On </a:t>
            </a:r>
            <a:r>
              <a:rPr lang="pt-BR" i="1" dirty="0" err="1"/>
              <a:t>Machine</a:t>
            </a:r>
            <a:r>
              <a:rPr lang="pt-BR" i="1" dirty="0"/>
              <a:t> Learning </a:t>
            </a:r>
            <a:r>
              <a:rPr lang="pt-BR" i="1" dirty="0" err="1"/>
              <a:t>with</a:t>
            </a:r>
            <a:r>
              <a:rPr lang="pt-BR" i="1" dirty="0"/>
              <a:t> </a:t>
            </a:r>
            <a:r>
              <a:rPr lang="pt-BR" i="1" dirty="0" err="1"/>
              <a:t>Scikit-Learn</a:t>
            </a:r>
            <a:r>
              <a:rPr lang="pt-BR" i="1" dirty="0"/>
              <a:t> </a:t>
            </a:r>
            <a:r>
              <a:rPr lang="pt-BR" i="1" dirty="0" err="1"/>
              <a:t>and</a:t>
            </a:r>
            <a:r>
              <a:rPr lang="pt-BR" i="1" dirty="0"/>
              <a:t> </a:t>
            </a:r>
            <a:r>
              <a:rPr lang="pt-BR" i="1" dirty="0" err="1"/>
              <a:t>TensorFlow</a:t>
            </a:r>
            <a:r>
              <a:rPr lang="pt-BR" i="1" dirty="0"/>
              <a:t>: </a:t>
            </a:r>
            <a:r>
              <a:rPr lang="pt-BR" i="1" dirty="0" err="1"/>
              <a:t>Concepts</a:t>
            </a:r>
            <a:r>
              <a:rPr lang="pt-BR" i="1" dirty="0"/>
              <a:t>, Tools, </a:t>
            </a:r>
            <a:r>
              <a:rPr lang="pt-BR" i="1" dirty="0" err="1"/>
              <a:t>and</a:t>
            </a:r>
            <a:r>
              <a:rPr lang="pt-BR" i="1" dirty="0"/>
              <a:t> </a:t>
            </a:r>
            <a:r>
              <a:rPr lang="pt-BR" i="1" dirty="0" err="1"/>
              <a:t>Techniques</a:t>
            </a:r>
            <a:r>
              <a:rPr lang="pt-BR" i="1" dirty="0"/>
              <a:t> </a:t>
            </a:r>
            <a:r>
              <a:rPr lang="pt-BR" i="1" dirty="0" err="1"/>
              <a:t>to</a:t>
            </a:r>
            <a:r>
              <a:rPr lang="pt-BR" i="1" dirty="0"/>
              <a:t> Build </a:t>
            </a:r>
            <a:r>
              <a:rPr lang="pt-BR" i="1" dirty="0" err="1"/>
              <a:t>Intelligent</a:t>
            </a:r>
            <a:r>
              <a:rPr lang="pt-BR" i="1" dirty="0"/>
              <a:t> Systems</a:t>
            </a:r>
            <a:r>
              <a:rPr lang="pt-BR" dirty="0"/>
              <a:t>”, 1st ed., O'Reilly Media, 2017.</a:t>
            </a:r>
          </a:p>
          <a:p>
            <a:pPr marL="0" indent="0">
              <a:buNone/>
            </a:pPr>
            <a:r>
              <a:rPr lang="pt-BR" dirty="0"/>
              <a:t>[3] Joseph </a:t>
            </a:r>
            <a:r>
              <a:rPr lang="pt-BR" dirty="0" err="1"/>
              <a:t>Misiti</a:t>
            </a:r>
            <a:r>
              <a:rPr lang="pt-BR" dirty="0"/>
              <a:t>, “</a:t>
            </a:r>
            <a:r>
              <a:rPr lang="pt-BR" i="1" dirty="0" err="1"/>
              <a:t>Awesome</a:t>
            </a:r>
            <a:r>
              <a:rPr lang="pt-BR" i="1" dirty="0"/>
              <a:t> </a:t>
            </a:r>
            <a:r>
              <a:rPr lang="pt-BR" i="1" dirty="0" err="1"/>
              <a:t>Machine</a:t>
            </a:r>
            <a:r>
              <a:rPr lang="pt-BR" i="1" dirty="0"/>
              <a:t>-Learning</a:t>
            </a:r>
            <a:r>
              <a:rPr lang="pt-BR" dirty="0"/>
              <a:t>,”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a:t>
            </a:r>
            <a:r>
              <a:rPr lang="pt-BR" dirty="0" err="1"/>
              <a:t>josephmisiti</a:t>
            </a:r>
            <a:r>
              <a:rPr lang="pt-BR" dirty="0"/>
              <a:t>/</a:t>
            </a:r>
            <a:r>
              <a:rPr lang="pt-BR" dirty="0" err="1"/>
              <a:t>awesome-machine-learning</a:t>
            </a:r>
            <a:r>
              <a:rPr lang="pt-BR" dirty="0"/>
              <a:t>).</a:t>
            </a:r>
          </a:p>
          <a:p>
            <a:pPr marL="0" indent="0">
              <a:buNone/>
            </a:pPr>
            <a:r>
              <a:rPr lang="pt-BR" dirty="0"/>
              <a:t>[4] Andriy </a:t>
            </a:r>
            <a:r>
              <a:rPr lang="pt-BR" dirty="0" err="1"/>
              <a:t>Burkov</a:t>
            </a:r>
            <a:r>
              <a:rPr lang="pt-BR" dirty="0"/>
              <a:t>, “</a:t>
            </a:r>
            <a:r>
              <a:rPr lang="pt-BR" i="1" dirty="0"/>
              <a:t>The </a:t>
            </a:r>
            <a:r>
              <a:rPr lang="pt-BR" i="1" dirty="0" err="1"/>
              <a:t>Hundred</a:t>
            </a:r>
            <a:r>
              <a:rPr lang="pt-BR" i="1" dirty="0"/>
              <a:t>-Page </a:t>
            </a:r>
            <a:r>
              <a:rPr lang="pt-BR" i="1" dirty="0" err="1"/>
              <a:t>Machine</a:t>
            </a:r>
            <a:r>
              <a:rPr lang="pt-BR" i="1" dirty="0"/>
              <a:t>-Learning Book</a:t>
            </a:r>
            <a:r>
              <a:rPr lang="pt-BR" dirty="0"/>
              <a:t>,” Andriy </a:t>
            </a:r>
            <a:r>
              <a:rPr lang="pt-BR" dirty="0" err="1"/>
              <a:t>Burkov</a:t>
            </a:r>
            <a:r>
              <a:rPr lang="pt-BR" dirty="0"/>
              <a:t> 2019.  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S. </a:t>
            </a:r>
            <a:r>
              <a:rPr lang="pt-BR" dirty="0" err="1"/>
              <a:t>Haykin</a:t>
            </a:r>
            <a:r>
              <a:rPr lang="pt-BR" dirty="0"/>
              <a:t>, “</a:t>
            </a:r>
            <a:r>
              <a:rPr lang="pt-BR" i="1" dirty="0"/>
              <a:t>Neural Networks </a:t>
            </a:r>
            <a:r>
              <a:rPr lang="pt-BR" i="1" dirty="0" err="1"/>
              <a:t>and</a:t>
            </a:r>
            <a:r>
              <a:rPr lang="pt-BR" i="1" dirty="0"/>
              <a:t> Learning </a:t>
            </a:r>
            <a:r>
              <a:rPr lang="pt-BR" i="1" dirty="0" err="1"/>
              <a:t>Machines</a:t>
            </a:r>
            <a:r>
              <a:rPr lang="pt-BR" dirty="0"/>
              <a:t>,” Prentice Hall, 3ª ed., 2008.</a:t>
            </a:r>
          </a:p>
          <a:p>
            <a:pPr marL="0" indent="0">
              <a:buNone/>
            </a:pPr>
            <a:r>
              <a:rPr lang="pt-BR" dirty="0"/>
              <a:t>[7] Coleção de livros, </a:t>
            </a:r>
            <a:r>
              <a:rPr lang="pt-BR" dirty="0">
                <a:hlinkClick r:id="rId3"/>
              </a:rPr>
              <a:t>https://tinyurl.com/mp64ksye</a:t>
            </a:r>
            <a:endParaRPr lang="pt-BR" dirty="0"/>
          </a:p>
        </p:txBody>
      </p:sp>
    </p:spTree>
    <p:extLst>
      <p:ext uri="{BB962C8B-B14F-4D97-AF65-F5344CB8AC3E}">
        <p14:creationId xmlns:p14="http://schemas.microsoft.com/office/powerpoint/2010/main" val="3436315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(avisos, atendimentos e tarefas)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err="1"/>
              <a:t>Entregas</a:t>
            </a:r>
            <a:r>
              <a:rPr lang="en-US" dirty="0"/>
              <a:t> de </a:t>
            </a:r>
            <a:r>
              <a:rPr lang="en-US" dirty="0" err="1"/>
              <a:t>exercícios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 e </a:t>
            </a:r>
            <a:r>
              <a:rPr lang="en-US" dirty="0" err="1"/>
              <a:t>horários</a:t>
            </a:r>
            <a:r>
              <a:rPr lang="en-US" dirty="0"/>
              <a:t> de </a:t>
            </a:r>
            <a:r>
              <a:rPr lang="en-US" dirty="0" err="1"/>
              <a:t>entrega</a:t>
            </a:r>
            <a:r>
              <a:rPr lang="en-US" dirty="0"/>
              <a:t> das </a:t>
            </a:r>
            <a:r>
              <a:rPr lang="en-US" dirty="0" err="1"/>
              <a:t>atividades</a:t>
            </a:r>
            <a:r>
              <a:rPr lang="en-US" dirty="0"/>
              <a:t> no Teams.</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Vídeos do minicurso curso de Python e de como usar o </a:t>
            </a:r>
            <a:r>
              <a:rPr lang="pt-BR" dirty="0" err="1"/>
              <a:t>Colab</a:t>
            </a:r>
            <a:r>
              <a:rPr lang="pt-BR" dirty="0"/>
              <a:t> estão na pasta "</a:t>
            </a:r>
            <a:r>
              <a:rPr lang="pt-BR" i="1" dirty="0" err="1"/>
              <a:t>Recordings</a:t>
            </a:r>
            <a:r>
              <a:rPr lang="pt-BR" dirty="0"/>
              <a:t>" dentro de “Arquivos”.</a:t>
            </a:r>
          </a:p>
          <a:p>
            <a:r>
              <a:rPr lang="pt-BR" dirty="0"/>
              <a:t>Horários de Atendimento</a:t>
            </a:r>
          </a:p>
          <a:p>
            <a:pPr lvl="1">
              <a:buFont typeface="Wingdings" panose="05000000000000000000" pitchFamily="2" charset="2"/>
              <a:buChar char="§"/>
            </a:pPr>
            <a:r>
              <a:rPr lang="pt-BR" dirty="0"/>
              <a:t>Professor: quartas-feiras das 17:30 às 18:30 e quintas-feiras das 16:00 às 17:00.</a:t>
            </a:r>
          </a:p>
          <a:p>
            <a:pPr lvl="1">
              <a:buFont typeface="Wingdings" panose="05000000000000000000" pitchFamily="2" charset="2"/>
              <a:buChar char="§"/>
            </a:pPr>
            <a:r>
              <a:rPr lang="pt-BR" dirty="0"/>
              <a:t>Monitora (</a:t>
            </a:r>
            <a:r>
              <a:rPr lang="pt-BR" b="1" i="1" dirty="0" err="1"/>
              <a:t>Arielli</a:t>
            </a:r>
            <a:r>
              <a:rPr lang="pt-BR" b="1" i="1" dirty="0"/>
              <a:t> </a:t>
            </a:r>
            <a:r>
              <a:rPr lang="pt-BR" b="1" i="1" dirty="0" err="1"/>
              <a:t>Ajudarte</a:t>
            </a:r>
            <a:r>
              <a:rPr lang="pt-BR" b="1" i="1" dirty="0"/>
              <a:t>: arielli.a@get.inatel.br</a:t>
            </a:r>
            <a:r>
              <a:rPr lang="pt-BR" dirty="0"/>
              <a:t>): terças-feiras das 18:00 às 19:00.</a:t>
            </a:r>
          </a:p>
          <a:p>
            <a:pPr lvl="1">
              <a:buFont typeface="Wingdings" panose="05000000000000000000" pitchFamily="2" charset="2"/>
              <a:buChar char="§"/>
            </a:pPr>
            <a:r>
              <a:rPr lang="pt-BR" dirty="0"/>
              <a:t>Atendimento remoto via Teams.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dirty="0"/>
              <a:t>Vídeo explicando o laboratório #1: Arquivos -&gt; </a:t>
            </a:r>
            <a:r>
              <a:rPr lang="pt-BR" dirty="0" err="1"/>
              <a:t>Recordings</a:t>
            </a:r>
            <a:r>
              <a:rPr lang="pt-BR" dirty="0"/>
              <a:t> -&gt; Laboratório #1</a:t>
            </a:r>
          </a:p>
          <a:p>
            <a:pPr lvl="1"/>
            <a:r>
              <a:rPr lang="pt-BR" dirty="0"/>
              <a:t>Se atentem aos prazos de entrega.</a:t>
            </a:r>
          </a:p>
          <a:p>
            <a:pPr lvl="1"/>
            <a:r>
              <a:rPr lang="pt-BR" dirty="0">
                <a:hlinkClick r:id="rId4"/>
              </a:rPr>
              <a:t>Instruções para resolução e entrega dos laboratórios</a:t>
            </a:r>
            <a:r>
              <a:rPr lang="pt-BR" dirty="0"/>
              <a:t>.</a:t>
            </a:r>
          </a:p>
          <a:p>
            <a:pPr lvl="1"/>
            <a:r>
              <a:rPr lang="pt-BR" b="1" dirty="0">
                <a:solidFill>
                  <a:srgbClr val="FF0000"/>
                </a:solidFill>
              </a:rPr>
              <a:t>Laboratórios podem ser resolvidos em grupo, mas as entregas devem ser individuais.</a:t>
            </a:r>
          </a:p>
        </p:txBody>
      </p:sp>
    </p:spTree>
    <p:extLst>
      <p:ext uri="{BB962C8B-B14F-4D97-AF65-F5344CB8AC3E}">
        <p14:creationId xmlns:p14="http://schemas.microsoft.com/office/powerpoint/2010/main" val="2037160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(ou seja, algoritmos) de aprendizado de máquina para solução de problemas.</a:t>
            </a:r>
          </a:p>
          <a:p>
            <a:r>
              <a:rPr lang="pt-BR" dirty="0"/>
              <a:t>Ao 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98E9DAF-7B52-137C-D8B4-D4404D6F5AEA}"/>
              </a:ext>
            </a:extLst>
          </p:cNvPr>
          <p:cNvGrpSpPr/>
          <p:nvPr/>
        </p:nvGrpSpPr>
        <p:grpSpPr>
          <a:xfrm>
            <a:off x="4467688" y="180424"/>
            <a:ext cx="2154986" cy="6537876"/>
            <a:chOff x="4467688" y="180424"/>
            <a:chExt cx="2154986" cy="6537876"/>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4721790" y="600142"/>
              <a:ext cx="1646786" cy="1853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inforcement Learning - simply explained! | Data Basecamp">
              <a:extLst>
                <a:ext uri="{FF2B5EF4-FFF2-40B4-BE49-F238E27FC236}">
                  <a16:creationId xmlns:a16="http://schemas.microsoft.com/office/drawing/2014/main" id="{D38FB2A8-263D-1598-21C2-01E669386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3" t="34655" r="2448" b="2776"/>
            <a:stretch/>
          </p:blipFill>
          <p:spPr bwMode="auto">
            <a:xfrm>
              <a:off x="4467693" y="4003851"/>
              <a:ext cx="2154981" cy="2320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a:off x="4970643"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4721788" y="180424"/>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flipV="1">
              <a:off x="55118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flipV="1">
              <a:off x="60960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rot="16200000">
              <a:off x="4553888" y="3067847"/>
              <a:ext cx="1597575" cy="369332"/>
            </a:xfrm>
            <a:prstGeom prst="rect">
              <a:avLst/>
            </a:prstGeom>
            <a:noFill/>
          </p:spPr>
          <p:txBody>
            <a:bodyPr wrap="square" rtlCol="0">
              <a:spAutoFit/>
            </a:bodyPr>
            <a:lstStyle/>
            <a:p>
              <a:pPr algn="ctr"/>
              <a:r>
                <a:rPr lang="pt-BR"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rot="16200000">
              <a:off x="5134492" y="3079058"/>
              <a:ext cx="1620001" cy="369332"/>
            </a:xfrm>
            <a:prstGeom prst="rect">
              <a:avLst/>
            </a:prstGeom>
            <a:noFill/>
          </p:spPr>
          <p:txBody>
            <a:bodyPr wrap="square" rtlCol="0">
              <a:spAutoFit/>
            </a:bodyPr>
            <a:lstStyle/>
            <a:p>
              <a:pPr algn="ctr"/>
              <a:r>
                <a:rPr lang="pt-BR"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rot="16200000">
              <a:off x="3975800" y="3104634"/>
              <a:ext cx="1671153" cy="369332"/>
            </a:xfrm>
            <a:prstGeom prst="rect">
              <a:avLst/>
            </a:prstGeom>
            <a:noFill/>
          </p:spPr>
          <p:txBody>
            <a:bodyPr wrap="square" rtlCol="0">
              <a:spAutoFit/>
            </a:bodyPr>
            <a:lstStyle/>
            <a:p>
              <a:pPr algn="ctr"/>
              <a:r>
                <a:rPr lang="pt-BR"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67688" y="6256635"/>
              <a:ext cx="2154981" cy="461665"/>
            </a:xfrm>
            <a:prstGeom prst="rect">
              <a:avLst/>
            </a:prstGeom>
            <a:noFill/>
          </p:spPr>
          <p:txBody>
            <a:bodyPr wrap="square" rtlCol="0">
              <a:spAutoFit/>
            </a:bodyPr>
            <a:lstStyle/>
            <a:p>
              <a:pPr algn="ctr"/>
              <a:r>
                <a:rPr lang="pt-BR" sz="2400" b="1" dirty="0"/>
                <a:t>Ambiente</a:t>
              </a:r>
            </a:p>
          </p:txBody>
        </p:sp>
      </p:grpSp>
    </p:spTree>
    <p:extLst>
      <p:ext uri="{BB962C8B-B14F-4D97-AF65-F5344CB8AC3E}">
        <p14:creationId xmlns:p14="http://schemas.microsoft.com/office/powerpoint/2010/main" val="1147421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A73D2FAF-4951-BE02-37E2-96325B7C2E4A}"/>
              </a:ext>
            </a:extLst>
          </p:cNvPr>
          <p:cNvGrpSpPr/>
          <p:nvPr/>
        </p:nvGrpSpPr>
        <p:grpSpPr>
          <a:xfrm>
            <a:off x="1353292" y="1871645"/>
            <a:ext cx="5678303" cy="2318870"/>
            <a:chOff x="1353292" y="1871645"/>
            <a:chExt cx="5678303" cy="2318870"/>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1353293" y="2336932"/>
              <a:ext cx="1646786" cy="18535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rot="16200000">
              <a:off x="3719217" y="1974447"/>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1353292" y="1871645"/>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rot="16200000" flipV="1">
              <a:off x="3717673" y="3244808"/>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rot="16200000" flipV="1">
              <a:off x="3719217" y="2625951"/>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a:off x="2997673" y="2986577"/>
              <a:ext cx="1455378" cy="338554"/>
            </a:xfrm>
            <a:prstGeom prst="rect">
              <a:avLst/>
            </a:prstGeom>
            <a:noFill/>
          </p:spPr>
          <p:txBody>
            <a:bodyPr wrap="square" rtlCol="0">
              <a:spAutoFit/>
            </a:bodyPr>
            <a:lstStyle/>
            <a:p>
              <a:pPr algn="ctr"/>
              <a:r>
                <a:rPr lang="pt-BR" sz="1600"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a:off x="3013050" y="3626254"/>
              <a:ext cx="1424623" cy="338554"/>
            </a:xfrm>
            <a:prstGeom prst="rect">
              <a:avLst/>
            </a:prstGeom>
            <a:noFill/>
          </p:spPr>
          <p:txBody>
            <a:bodyPr wrap="square" rtlCol="0">
              <a:spAutoFit/>
            </a:bodyPr>
            <a:lstStyle/>
            <a:p>
              <a:pPr algn="ctr"/>
              <a:r>
                <a:rPr lang="pt-BR" sz="1600"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a:off x="2985383" y="2363141"/>
              <a:ext cx="1440000" cy="338554"/>
            </a:xfrm>
            <a:prstGeom prst="rect">
              <a:avLst/>
            </a:prstGeom>
            <a:noFill/>
          </p:spPr>
          <p:txBody>
            <a:bodyPr wrap="square" rtlCol="0">
              <a:spAutoFit/>
            </a:bodyPr>
            <a:lstStyle/>
            <a:p>
              <a:pPr algn="ctr"/>
              <a:r>
                <a:rPr lang="pt-BR" sz="1600"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53051" y="1871646"/>
              <a:ext cx="2578544" cy="461665"/>
            </a:xfrm>
            <a:prstGeom prst="rect">
              <a:avLst/>
            </a:prstGeom>
            <a:noFill/>
          </p:spPr>
          <p:txBody>
            <a:bodyPr wrap="square" rtlCol="0">
              <a:spAutoFit/>
            </a:bodyPr>
            <a:lstStyle/>
            <a:p>
              <a:pPr algn="ctr"/>
              <a:r>
                <a:rPr lang="pt-BR" sz="2400" b="1" dirty="0"/>
                <a:t>Ambiente</a:t>
              </a:r>
            </a:p>
          </p:txBody>
        </p:sp>
        <p:pic>
          <p:nvPicPr>
            <p:cNvPr id="1026" name="Picture 2" descr="Pac-Man completa 33 anos com direito a novo game, relembre o clássico">
              <a:extLst>
                <a:ext uri="{FF2B5EF4-FFF2-40B4-BE49-F238E27FC236}">
                  <a16:creationId xmlns:a16="http://schemas.microsoft.com/office/drawing/2014/main" id="{4A3183C1-BE93-0F6B-425B-461EFFF4B3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6" t="973" r="2688" b="2361"/>
            <a:stretch/>
          </p:blipFill>
          <p:spPr bwMode="auto">
            <a:xfrm>
              <a:off x="4453051" y="2333311"/>
              <a:ext cx="2578544" cy="18535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344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lnSpcReduction="10000"/>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a próxima aula.</a:t>
            </a:r>
          </a:p>
          <a:p>
            <a:pPr lvl="1">
              <a:buFont typeface="Wingdings" panose="05000000000000000000" pitchFamily="2" charset="2"/>
              <a:buChar char="§"/>
            </a:pPr>
            <a:r>
              <a:rPr lang="pt-BR" dirty="0"/>
              <a:t>Laboratórios podem ser resolvidos em grupo, mas </a:t>
            </a:r>
            <a:r>
              <a:rPr lang="pt-BR" b="1" i="1" dirty="0">
                <a:solidFill>
                  <a:srgbClr val="FF0000"/>
                </a:solidFill>
              </a:rPr>
              <a:t>entregas devem ser individuais</a:t>
            </a:r>
            <a:r>
              <a:rPr lang="pt-BR" dirty="0"/>
              <a:t>.</a:t>
            </a:r>
          </a:p>
          <a:p>
            <a:pPr lvl="1">
              <a:buFont typeface="Wingdings" panose="05000000000000000000" pitchFamily="2" charset="2"/>
              <a:buChar char="§"/>
            </a:pPr>
            <a:r>
              <a:rPr lang="pt-BR" dirty="0"/>
              <a:t>As atividades serão atribuídos através do MS Teams. </a:t>
            </a:r>
          </a:p>
          <a:p>
            <a:r>
              <a:rPr lang="pt-BR" dirty="0"/>
              <a:t>Extra: 10% da nota da FETIN (</a:t>
            </a:r>
            <a:r>
              <a:rPr lang="pt-BR" b="1" i="1" dirty="0"/>
              <a:t>mas precisa envolver ML</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204290" y="2294234"/>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22175" y="1515474"/>
            <a:ext cx="6405611" cy="5342709"/>
          </a:xfrm>
        </p:spPr>
        <p:txBody>
          <a:bodyPr>
            <a:normAutofit lnSpcReduction="10000"/>
          </a:bodyPr>
          <a:lstStyle/>
          <a:p>
            <a:r>
              <a:rPr lang="pt-BR" b="1" dirty="0"/>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tecnologia, IA é empregada em empresas de saúde, finanças, automação e muitas outras.</a:t>
            </a:r>
            <a:endParaRPr lang="pt-BR" dirty="0"/>
          </a:p>
        </p:txBody>
      </p:sp>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342709"/>
          </a:xfrm>
        </p:spPr>
        <p:txBody>
          <a:bodyPr>
            <a:normAutofit/>
          </a:bodyPr>
          <a:lstStyle/>
          <a:p>
            <a:r>
              <a:rPr lang="pt-BR" b="1" dirty="0"/>
              <a:t>Pesquisa</a:t>
            </a:r>
            <a:r>
              <a:rPr lang="pt-BR" dirty="0"/>
              <a:t>: a IA terá um papel fundamental no desenvolvimento da próxima geração de redes móveis e </a:t>
            </a:r>
            <a:r>
              <a:rPr lang="pt-BR" dirty="0" err="1"/>
              <a:t>sem-fio</a:t>
            </a:r>
            <a:r>
              <a:rPr lang="pt-BR" dirty="0"/>
              <a:t>, o 6G.</a:t>
            </a:r>
          </a:p>
          <a:p>
            <a:r>
              <a:rPr lang="pt-BR" dirty="0"/>
              <a:t>Os algoritmos de IA serão usados nas mais diversas camadas da rede para auxiliar em tarefas que vão desde a detecção de símbolos de uma modulação até segurança cibernética.</a:t>
            </a:r>
          </a:p>
        </p:txBody>
      </p:sp>
      <p:pic>
        <p:nvPicPr>
          <p:cNvPr id="21"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878641"/>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110120"/>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878642"/>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5021767"/>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180708"/>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415806"/>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109594"/>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119054"/>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964520"/>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259135"/>
          </a:xfrm>
        </p:spPr>
        <p:txBody>
          <a:bodyPr>
            <a:normAutofit/>
          </a:bodyPr>
          <a:lstStyle/>
          <a:p>
            <a:r>
              <a:rPr lang="pt-BR" b="1" dirty="0"/>
              <a:t>Salário</a:t>
            </a:r>
            <a:r>
              <a:rPr lang="pt-BR" dirty="0"/>
              <a:t>: como as empresas têm se apoiado mais e mais em IA para aumentar seus lucros, elas têm tido uma demanda crescente por profissionais com esse conhecimento.</a:t>
            </a:r>
          </a:p>
          <a:p>
            <a:r>
              <a:rPr lang="pt-BR" dirty="0"/>
              <a:t>Os salários são muito bons, pois a demanda é alta, mas não existem tantos profissionais com essa experiência no mercado.</a:t>
            </a:r>
          </a:p>
        </p:txBody>
      </p:sp>
      <p:pic>
        <p:nvPicPr>
          <p:cNvPr id="1026" name="Picture 2" descr="AI Engineers' Career Paths: Roles and Salaries | NCube">
            <a:extLst>
              <a:ext uri="{FF2B5EF4-FFF2-40B4-BE49-F238E27FC236}">
                <a16:creationId xmlns:a16="http://schemas.microsoft.com/office/drawing/2014/main"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id="{34ABD2E3-862D-2F2A-F110-75035CC51014}"/>
              </a:ext>
            </a:extLst>
          </p:cNvPr>
          <p:cNvSpPr txBox="1"/>
          <p:nvPr/>
        </p:nvSpPr>
        <p:spPr>
          <a:xfrm>
            <a:off x="3309005" y="2246923"/>
            <a:ext cx="2257669" cy="830997"/>
          </a:xfrm>
          <a:prstGeom prst="rect">
            <a:avLst/>
          </a:prstGeom>
          <a:noFill/>
        </p:spPr>
        <p:txBody>
          <a:bodyPr wrap="square" rtlCol="0">
            <a:spAutoFit/>
          </a:bodyPr>
          <a:lstStyle/>
          <a:p>
            <a:pPr algn="ctr"/>
            <a:r>
              <a:rPr lang="pt-BR" sz="24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t>criar máquinas que imitem </a:t>
            </a:r>
            <a:r>
              <a:rPr lang="pt-BR" b="1" i="1" dirty="0"/>
              <a:t>as capacidades </a:t>
            </a:r>
            <a:r>
              <a:rPr lang="pt-BR" sz="2800" b="1" i="1" dirty="0"/>
              <a:t>humanas</a:t>
            </a:r>
            <a:r>
              <a:rPr lang="pt-BR" sz="2800" dirty="0"/>
              <a:t>.</a:t>
            </a:r>
          </a:p>
          <a:p>
            <a:r>
              <a:rPr lang="pt-BR" dirty="0"/>
              <a:t>Que capacidades são essas?</a:t>
            </a:r>
          </a:p>
          <a:p>
            <a:pPr lvl="1">
              <a:buFont typeface="Wingdings" panose="05000000000000000000" pitchFamily="2" charset="2"/>
              <a:buChar char="§"/>
            </a:pPr>
            <a:r>
              <a:rPr lang="pt-BR" dirty="0"/>
              <a:t>Aprendizado e 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Movimento;</a:t>
            </a:r>
          </a:p>
          <a:p>
            <a:pPr lvl="1">
              <a:buFont typeface="Wingdings" panose="05000000000000000000" pitchFamily="2" charset="2"/>
              <a:buChar char="§"/>
            </a:pPr>
            <a:r>
              <a:rPr lang="pt-BR" dirty="0"/>
              <a:t>etc.</a:t>
            </a:r>
          </a:p>
        </p:txBody>
      </p:sp>
      <p:pic>
        <p:nvPicPr>
          <p:cNvPr id="4" name="Picture 4" descr="O que é Inteligência Artificial ? – DigiSac.blog">
            <a:extLst>
              <a:ext uri="{FF2B5EF4-FFF2-40B4-BE49-F238E27FC236}">
                <a16:creationId xmlns:a16="http://schemas.microsoft.com/office/drawing/2014/main" id="{6C52F6F5-28B9-DE79-9D14-CA036D45C5F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60" t="8888" r="3211"/>
          <a:stretch/>
        </p:blipFill>
        <p:spPr bwMode="auto">
          <a:xfrm>
            <a:off x="838200" y="2083492"/>
            <a:ext cx="3287973" cy="16620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ode um computador ou uma máquina pensar? - Cultura Analítica">
            <a:extLst>
              <a:ext uri="{FF2B5EF4-FFF2-40B4-BE49-F238E27FC236}">
                <a16:creationId xmlns:a16="http://schemas.microsoft.com/office/drawing/2014/main" id="{CA4DE0D8-817E-4FC1-285A-144F06B9B4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674" y="4578381"/>
            <a:ext cx="2816036" cy="21088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 aprendizado das máquinas: o que estamos ensinando a elas? - Deviante">
            <a:extLst>
              <a:ext uri="{FF2B5EF4-FFF2-40B4-BE49-F238E27FC236}">
                <a16:creationId xmlns:a16="http://schemas.microsoft.com/office/drawing/2014/main" id="{E8DBCF6E-2686-61CC-DC68-1A5845B3BC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700" y="4021046"/>
            <a:ext cx="2962385" cy="1676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9029</TotalTime>
  <Words>9614</Words>
  <Application>Microsoft Office PowerPoint</Application>
  <PresentationFormat>Widescreen</PresentationFormat>
  <Paragraphs>675</Paragraphs>
  <Slides>45</Slides>
  <Notes>31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45</vt:i4>
      </vt:variant>
    </vt:vector>
  </HeadingPairs>
  <TitlesOfParts>
    <vt:vector size="52" baseType="lpstr">
      <vt:lpstr>Arial</vt:lpstr>
      <vt:lpstr>Calibri</vt:lpstr>
      <vt:lpstr>Calibri Light</vt:lpstr>
      <vt:lpstr>Cambria Math</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O que é Inteligência Artificial?</vt:lpstr>
      <vt:lpstr>O que é Inteligência Artificial?</vt:lpstr>
      <vt:lpstr>O problema da Inteligência Artificial</vt:lpstr>
      <vt:lpstr>Subáreas da Inteligência Artificial</vt:lpstr>
      <vt:lpstr>Subáreas da Inteligência Artificial</vt:lpstr>
      <vt:lpstr>Foco do curso</vt:lpstr>
      <vt:lpstr>O que é o aprendizado de máquina?</vt:lpstr>
      <vt:lpstr>Programação tradicional</vt:lpstr>
      <vt:lpstr>O paradigma do aprendizado de máquina</vt:lpstr>
      <vt:lpstr>Generalização</vt:lpstr>
      <vt:lpstr>Exemplos de aplicações de ML em várias áreas</vt:lpstr>
      <vt:lpstr>Principais motivos da difusão do ML</vt:lpstr>
      <vt:lpstr>Paradigmas de aprendizado de máquina</vt:lpstr>
      <vt:lpstr>Aprendizado supervisionado</vt:lpstr>
      <vt:lpstr>Aprendizado supervisionado</vt:lpstr>
      <vt:lpstr>Aprendizado não-supervisionado</vt:lpstr>
      <vt:lpstr>Aprendizado não-supervisionado</vt:lpstr>
      <vt:lpstr>Aprendizado semi-supervisionado</vt:lpstr>
      <vt:lpstr>Aprendizado semi-supervisionado</vt:lpstr>
      <vt:lpstr>Aprendizado por reforço</vt:lpstr>
      <vt:lpstr>Aprendizado por reforço</vt:lpstr>
      <vt:lpstr>Aprendizado metaheurístico</vt:lpstr>
      <vt:lpstr>Executando códigos</vt:lpstr>
      <vt:lpstr>Goolge Colaboratory (Colab)</vt:lpstr>
      <vt:lpstr>Binder</vt:lpstr>
      <vt:lpstr>Objetivo do curso</vt:lpstr>
      <vt:lpstr>Referências</vt:lpstr>
      <vt:lpstr>Avisos</vt:lpstr>
      <vt:lpstr>Avisos</vt:lpstr>
      <vt:lpstr>Tarefas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1964</cp:revision>
  <dcterms:created xsi:type="dcterms:W3CDTF">2020-01-20T13:50:05Z</dcterms:created>
  <dcterms:modified xsi:type="dcterms:W3CDTF">2023-08-22T20:00:28Z</dcterms:modified>
</cp:coreProperties>
</file>